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Comfortaa" panose="020B0604020202020204" charset="0"/>
      <p:regular r:id="rId22"/>
      <p:bold r:id="rId23"/>
    </p:embeddedFont>
    <p:embeddedFont>
      <p:font typeface="Helvetica Neue Light" panose="020B060402020202020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Roboto"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258" autoAdjust="0"/>
  </p:normalViewPr>
  <p:slideViewPr>
    <p:cSldViewPr snapToGrid="0">
      <p:cViewPr varScale="1">
        <p:scale>
          <a:sx n="103" d="100"/>
          <a:sy n="103" d="100"/>
        </p:scale>
        <p:origin x="1840" y="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theguardian.com/commentisfree/2018/jun/09/recycling-plastic-crisis-oceans-pollution-corporate-responsibility"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news.nationalgeographic.com/2017/07/plastic-produced-recycling-waste-ocean-trash-debris-environment/" TargetMode="External"/><Relationship Id="rId5" Type="http://schemas.openxmlformats.org/officeDocument/2006/relationships/hyperlink" Target="https://www.economist.com/graphic-detail/2018/03/06/only-9-of-the-worlds-plastic-is-recycled" TargetMode="External"/><Relationship Id="rId4" Type="http://schemas.openxmlformats.org/officeDocument/2006/relationships/hyperlink" Target="http://www.abc.net.au/news/2017-05-24/what-plastics-can-i-recycle-war-on-waste/8548658"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ews.nationalgeographic.com/2017/07/plastic-produced-recycling-waste-ocean-trash-debris-environment/"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www.abc.net.au/news/2018-02-08/the-demise-of-kerb-side-recycling/9407650" TargetMode="External"/><Relationship Id="rId5" Type="http://schemas.openxmlformats.org/officeDocument/2006/relationships/hyperlink" Target="http://www.abc.net.au/news/2018-04-15/australia-tossing-up-circular-approach-to-its-waste/9657342" TargetMode="External"/><Relationship Id="rId4" Type="http://schemas.openxmlformats.org/officeDocument/2006/relationships/hyperlink" Target="http://www.abc.net.au/news/science/2018-03-03/recycling-industry-in-crisis-can-it-be-fixed/9502512"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bbc.co.uk/guides/z9tysg8"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secondaryscience4all.wordpress.com/2014/08/12/polymer-structure-and-intermolecular-force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reciousplastic.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udsenterprise.com/en/blog/2018/02/09/open-source-trends-2018/"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t>Slide 1</a:t>
            </a:r>
            <a:endParaRPr dirty="0" smtClean="0"/>
          </a:p>
          <a:p>
            <a:pPr marL="0" lvl="0" indent="0" algn="l" rtl="0">
              <a:spcBef>
                <a:spcPts val="0"/>
              </a:spcBef>
              <a:spcAft>
                <a:spcPts val="0"/>
              </a:spcAft>
              <a:buNone/>
            </a:pPr>
            <a:r>
              <a:rPr lang="en-GB" dirty="0" smtClean="0"/>
              <a:t>Duration: 1 minute</a:t>
            </a:r>
            <a:endParaRPr dirty="0" smtClean="0"/>
          </a:p>
          <a:p>
            <a:pPr marL="457200" lvl="0" indent="-298450" algn="l" rtl="0">
              <a:spcBef>
                <a:spcPts val="0"/>
              </a:spcBef>
              <a:spcAft>
                <a:spcPts val="0"/>
              </a:spcAft>
              <a:buSzPts val="1100"/>
              <a:buChar char="-"/>
            </a:pPr>
            <a:r>
              <a:rPr lang="en-GB" dirty="0" smtClean="0"/>
              <a:t>Welcome the audience</a:t>
            </a:r>
            <a:endParaRPr dirty="0" smtClean="0"/>
          </a:p>
          <a:p>
            <a:pPr marL="457200" lvl="0" indent="-298450" algn="l" rtl="0">
              <a:spcBef>
                <a:spcPts val="0"/>
              </a:spcBef>
              <a:spcAft>
                <a:spcPts val="0"/>
              </a:spcAft>
              <a:buSzPts val="1100"/>
              <a:buChar char="-"/>
            </a:pPr>
            <a:r>
              <a:rPr lang="en-GB" dirty="0" smtClean="0"/>
              <a:t>Introduce the team </a:t>
            </a:r>
            <a:endParaRPr dirty="0" smtClean="0"/>
          </a:p>
          <a:p>
            <a:pPr marL="457200" lvl="0" indent="-298450" algn="l" rtl="0">
              <a:spcBef>
                <a:spcPts val="0"/>
              </a:spcBef>
              <a:spcAft>
                <a:spcPts val="0"/>
              </a:spcAft>
              <a:buSzPts val="1100"/>
              <a:buChar char="-"/>
            </a:pPr>
            <a:r>
              <a:rPr lang="en-GB" dirty="0" smtClean="0"/>
              <a:t>For each person “Hi my name is XX and I am studying XX at Monash University”</a:t>
            </a:r>
            <a:endParaRPr dirty="0" smtClean="0"/>
          </a:p>
          <a:p>
            <a:pPr marL="457200" lvl="0" indent="-298450" algn="l" rtl="0">
              <a:spcBef>
                <a:spcPts val="0"/>
              </a:spcBef>
              <a:spcAft>
                <a:spcPts val="0"/>
              </a:spcAft>
              <a:buSzPts val="1100"/>
              <a:buChar char="-"/>
            </a:pPr>
            <a:r>
              <a:rPr lang="en-GB" dirty="0" smtClean="0"/>
              <a:t>Today we are excited to introduce our Plastic Recycling Integration Unit</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4164947173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4164947173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smtClean="0"/>
              <a:t>Slide 2</a:t>
            </a:r>
            <a:endParaRPr dirty="0" smtClean="0"/>
          </a:p>
          <a:p>
            <a:pPr marL="0" lvl="0" indent="0" algn="l" rtl="0">
              <a:spcBef>
                <a:spcPts val="0"/>
              </a:spcBef>
              <a:spcAft>
                <a:spcPts val="0"/>
              </a:spcAft>
              <a:buNone/>
            </a:pPr>
            <a:r>
              <a:rPr lang="en-GB" dirty="0" smtClean="0"/>
              <a:t>Duration: 30 seconds</a:t>
            </a:r>
            <a:endParaRPr dirty="0" smtClean="0"/>
          </a:p>
          <a:p>
            <a:pPr marL="457200" lvl="0" indent="-298450" algn="l" rtl="0">
              <a:spcBef>
                <a:spcPts val="0"/>
              </a:spcBef>
              <a:spcAft>
                <a:spcPts val="0"/>
              </a:spcAft>
              <a:buSzPts val="1100"/>
              <a:buChar char="-"/>
            </a:pPr>
            <a:r>
              <a:rPr lang="en-GB" dirty="0" smtClean="0"/>
              <a:t>Today we’ll be talking about who we are, recycling at home, plastic recycling problem, what is an open source platform, who are precious plastic </a:t>
            </a:r>
            <a:r>
              <a:rPr lang="en-GB" dirty="0" err="1" smtClean="0"/>
              <a:t>monash</a:t>
            </a:r>
            <a:r>
              <a:rPr lang="en-GB" dirty="0" smtClean="0"/>
              <a:t> and a demonstration of </a:t>
            </a:r>
            <a:r>
              <a:rPr lang="en-GB" dirty="0" err="1" smtClean="0"/>
              <a:t>of</a:t>
            </a:r>
            <a:r>
              <a:rPr lang="en-GB" dirty="0" smtClean="0"/>
              <a:t> Integration Unit</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417cc77a61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417cc77a61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mtClean="0"/>
              <a:t>Slide 3</a:t>
            </a:r>
            <a:endParaRPr smtClean="0"/>
          </a:p>
          <a:p>
            <a:pPr marL="0" lvl="0" indent="0" algn="l" rtl="0">
              <a:spcBef>
                <a:spcPts val="0"/>
              </a:spcBef>
              <a:spcAft>
                <a:spcPts val="0"/>
              </a:spcAft>
              <a:buNone/>
            </a:pPr>
            <a:r>
              <a:rPr lang="en-GB" smtClean="0"/>
              <a:t>Duration: 20 seconds</a:t>
            </a:r>
            <a:endParaRPr smtClean="0"/>
          </a:p>
          <a:p>
            <a:pPr marL="457200" lvl="0" indent="-298450" algn="l" rtl="0">
              <a:spcBef>
                <a:spcPts val="0"/>
              </a:spcBef>
              <a:spcAft>
                <a:spcPts val="0"/>
              </a:spcAft>
              <a:buSzPts val="1100"/>
              <a:buChar char="-"/>
            </a:pPr>
            <a:r>
              <a:rPr lang="en-GB" smtClean="0"/>
              <a:t>PPM are a group of 40 Monash University students studying Engineering, Science, Industrial Design and Commerce, focusing on engagement and education with our recycling machines.</a:t>
            </a:r>
            <a:endParaRPr smtClean="0"/>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416e4ca690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416e4ca69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Slide 4</a:t>
            </a:r>
            <a:endParaRPr dirty="0"/>
          </a:p>
          <a:p>
            <a:pPr marL="0" lvl="0" indent="0" algn="l" rtl="0">
              <a:spcBef>
                <a:spcPts val="0"/>
              </a:spcBef>
              <a:spcAft>
                <a:spcPts val="0"/>
              </a:spcAft>
              <a:buNone/>
            </a:pPr>
            <a:r>
              <a:rPr lang="en-GB" dirty="0"/>
              <a:t>Duration: 2-3 minutes</a:t>
            </a:r>
            <a:endParaRPr dirty="0"/>
          </a:p>
          <a:p>
            <a:pPr marL="457200" lvl="0" indent="-298450" algn="l" rtl="0">
              <a:spcBef>
                <a:spcPts val="0"/>
              </a:spcBef>
              <a:spcAft>
                <a:spcPts val="0"/>
              </a:spcAft>
              <a:buSzPts val="1100"/>
              <a:buChar char="-"/>
            </a:pPr>
            <a:r>
              <a:rPr lang="en-GB" dirty="0"/>
              <a:t>Open the discussion and interact with audience:</a:t>
            </a:r>
            <a:endParaRPr dirty="0"/>
          </a:p>
          <a:p>
            <a:pPr marL="914400" lvl="1" indent="-298450" algn="l" rtl="0">
              <a:spcBef>
                <a:spcPts val="0"/>
              </a:spcBef>
              <a:spcAft>
                <a:spcPts val="0"/>
              </a:spcAft>
              <a:buSzPts val="1100"/>
              <a:buChar char="-"/>
            </a:pPr>
            <a:r>
              <a:rPr lang="en-GB" dirty="0"/>
              <a:t>“Who recycles at home?”</a:t>
            </a:r>
            <a:endParaRPr dirty="0"/>
          </a:p>
          <a:p>
            <a:pPr marL="914400" lvl="1" indent="-298450" algn="l" rtl="0">
              <a:spcBef>
                <a:spcPts val="0"/>
              </a:spcBef>
              <a:spcAft>
                <a:spcPts val="0"/>
              </a:spcAft>
              <a:buSzPts val="1100"/>
              <a:buChar char="-"/>
            </a:pPr>
            <a:r>
              <a:rPr lang="en-GB" dirty="0"/>
              <a:t>“What do you recycle?”</a:t>
            </a:r>
            <a:endParaRPr dirty="0"/>
          </a:p>
          <a:p>
            <a:pPr marL="914400" lvl="1" indent="-298450" algn="l" rtl="0">
              <a:spcBef>
                <a:spcPts val="0"/>
              </a:spcBef>
              <a:spcAft>
                <a:spcPts val="0"/>
              </a:spcAft>
              <a:buSzPts val="1100"/>
              <a:buChar char="-"/>
            </a:pPr>
            <a:r>
              <a:rPr lang="en-GB" dirty="0"/>
              <a:t>“Do you recycle plastic?”</a:t>
            </a:r>
            <a:endParaRPr dirty="0"/>
          </a:p>
          <a:p>
            <a:pPr marL="914400" lvl="1" indent="-298450" algn="l" rtl="0">
              <a:spcBef>
                <a:spcPts val="0"/>
              </a:spcBef>
              <a:spcAft>
                <a:spcPts val="0"/>
              </a:spcAft>
              <a:buSzPts val="1100"/>
              <a:buChar char="-"/>
            </a:pPr>
            <a:r>
              <a:rPr lang="en-GB" dirty="0"/>
              <a:t>“Do you know what plastics can be recycled?”</a:t>
            </a:r>
            <a:endParaRPr dirty="0"/>
          </a:p>
          <a:p>
            <a:pPr marL="1371600" lvl="2" indent="-298450" algn="l" rtl="0">
              <a:spcBef>
                <a:spcPts val="0"/>
              </a:spcBef>
              <a:spcAft>
                <a:spcPts val="0"/>
              </a:spcAft>
              <a:buSzPts val="1100"/>
              <a:buChar char="-"/>
            </a:pPr>
            <a:r>
              <a:rPr lang="en-GB" dirty="0"/>
              <a:t>Depends on your council as each of them have different rules</a:t>
            </a:r>
            <a:endParaRPr dirty="0"/>
          </a:p>
          <a:p>
            <a:pPr marL="1371600" lvl="2" indent="-298450" algn="l" rtl="0">
              <a:spcBef>
                <a:spcPts val="0"/>
              </a:spcBef>
              <a:spcAft>
                <a:spcPts val="0"/>
              </a:spcAft>
              <a:buSzPts val="1100"/>
              <a:buChar char="-"/>
            </a:pPr>
            <a:r>
              <a:rPr lang="en-GB" dirty="0"/>
              <a:t>But in general plastic shopping bags, soft plastic packaging and polystyrene cannot be recycled in regular household bins but they can be recycled elsewhere</a:t>
            </a:r>
            <a:endParaRPr dirty="0"/>
          </a:p>
          <a:p>
            <a:pPr marL="1371600" lvl="2" indent="-298450" algn="l" rtl="0">
              <a:spcBef>
                <a:spcPts val="0"/>
              </a:spcBef>
              <a:spcAft>
                <a:spcPts val="0"/>
              </a:spcAft>
              <a:buSzPts val="1100"/>
              <a:buChar char="-"/>
            </a:pPr>
            <a:r>
              <a:rPr lang="en-GB" dirty="0" err="1"/>
              <a:t>Eg</a:t>
            </a:r>
            <a:r>
              <a:rPr lang="en-GB" dirty="0"/>
              <a:t>. plastic bags can be collected and disposed of at your local supermarkets, (number 4 symbol)</a:t>
            </a:r>
            <a:endParaRPr dirty="0"/>
          </a:p>
          <a:p>
            <a:pPr marL="1371600" lvl="2" indent="-298450" algn="l" rtl="0">
              <a:spcBef>
                <a:spcPts val="0"/>
              </a:spcBef>
              <a:spcAft>
                <a:spcPts val="0"/>
              </a:spcAft>
              <a:buSzPts val="1100"/>
              <a:buChar char="-"/>
            </a:pPr>
            <a:r>
              <a:rPr lang="en-GB" dirty="0" err="1"/>
              <a:t>Eg</a:t>
            </a:r>
            <a:r>
              <a:rPr lang="en-GB" dirty="0"/>
              <a:t>. polystyrene can be disposed of at specific drop off points (number 6 symbol</a:t>
            </a:r>
            <a:r>
              <a:rPr lang="en-GB" dirty="0" smtClean="0"/>
              <a:t>)</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416e4ca69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416e4ca69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Slide 5</a:t>
            </a:r>
            <a:endParaRPr/>
          </a:p>
          <a:p>
            <a:pPr marL="0" lvl="0" indent="0" algn="l" rtl="0">
              <a:spcBef>
                <a:spcPts val="0"/>
              </a:spcBef>
              <a:spcAft>
                <a:spcPts val="0"/>
              </a:spcAft>
              <a:buNone/>
            </a:pPr>
            <a:r>
              <a:rPr lang="en-GB"/>
              <a:t>Duration: 20 seconds</a:t>
            </a:r>
            <a:endParaRPr/>
          </a:p>
          <a:p>
            <a:pPr marL="457200" lvl="0" indent="-298450" algn="l" rtl="0">
              <a:spcBef>
                <a:spcPts val="0"/>
              </a:spcBef>
              <a:spcAft>
                <a:spcPts val="0"/>
              </a:spcAft>
              <a:buSzPts val="1100"/>
              <a:buChar char="-"/>
            </a:pPr>
            <a:r>
              <a:rPr lang="en-GB"/>
              <a:t>According to the recent study in the peer-reviewed journal “Science Advances”, (also quoted by National Geographic, The Economist, The Guardian and many more), only 9% of all plastic produced globally has been recycled, 79% of single use plastic is ending up in landfill.</a:t>
            </a:r>
            <a:endParaRPr/>
          </a:p>
          <a:p>
            <a:pPr marL="0" lvl="0" indent="0" algn="l" rtl="0">
              <a:spcBef>
                <a:spcPts val="0"/>
              </a:spcBef>
              <a:spcAft>
                <a:spcPts val="0"/>
              </a:spcAft>
              <a:buNone/>
            </a:pPr>
            <a:r>
              <a:rPr lang="en-GB"/>
              <a:t>References:</a:t>
            </a:r>
            <a:endParaRPr/>
          </a:p>
          <a:p>
            <a:pPr marL="457200" lvl="0" indent="-298450" algn="l" rtl="0">
              <a:spcBef>
                <a:spcPts val="0"/>
              </a:spcBef>
              <a:spcAft>
                <a:spcPts val="0"/>
              </a:spcAft>
              <a:buSzPts val="1100"/>
              <a:buChar char="-"/>
            </a:pPr>
            <a:r>
              <a:rPr lang="en-GB" u="sng">
                <a:solidFill>
                  <a:schemeClr val="hlink"/>
                </a:solidFill>
                <a:hlinkClick r:id="rId3"/>
              </a:rPr>
              <a:t>https://www.theguardian.com/commentisfree/2018/jun/09/recycling-plastic-crisis-oceans-pollution-corporate-responsibility</a:t>
            </a:r>
            <a:r>
              <a:rPr lang="en-GB"/>
              <a:t> </a:t>
            </a:r>
            <a:endParaRPr/>
          </a:p>
          <a:p>
            <a:pPr marL="457200" lvl="0" indent="-298450" algn="l" rtl="0">
              <a:spcBef>
                <a:spcPts val="0"/>
              </a:spcBef>
              <a:spcAft>
                <a:spcPts val="0"/>
              </a:spcAft>
              <a:buSzPts val="1100"/>
              <a:buChar char="-"/>
            </a:pPr>
            <a:r>
              <a:rPr lang="en-GB" u="sng">
                <a:solidFill>
                  <a:schemeClr val="hlink"/>
                </a:solidFill>
                <a:hlinkClick r:id="rId4"/>
              </a:rPr>
              <a:t>http://www.abc.net.au/news/2017-05-24/what-plastics-can-i-recycle-war-on-waste/8548658</a:t>
            </a:r>
            <a:endParaRPr/>
          </a:p>
          <a:p>
            <a:pPr marL="457200" lvl="0" indent="-298450" algn="l" rtl="0">
              <a:spcBef>
                <a:spcPts val="0"/>
              </a:spcBef>
              <a:spcAft>
                <a:spcPts val="0"/>
              </a:spcAft>
              <a:buSzPts val="1100"/>
              <a:buChar char="-"/>
            </a:pPr>
            <a:r>
              <a:rPr lang="en-GB" u="sng">
                <a:solidFill>
                  <a:schemeClr val="hlink"/>
                </a:solidFill>
                <a:hlinkClick r:id="rId5"/>
              </a:rPr>
              <a:t>https://www.economist.com/graphic-detail/2018/03/06/only-9-of-the-worlds-plastic-is-recycled</a:t>
            </a:r>
            <a:endParaRPr/>
          </a:p>
          <a:p>
            <a:pPr marL="457200" lvl="0" indent="-298450" algn="l" rtl="0">
              <a:spcBef>
                <a:spcPts val="0"/>
              </a:spcBef>
              <a:spcAft>
                <a:spcPts val="0"/>
              </a:spcAft>
              <a:buSzPts val="1100"/>
              <a:buChar char="-"/>
            </a:pPr>
            <a:r>
              <a:rPr lang="en-GB" u="sng">
                <a:solidFill>
                  <a:schemeClr val="hlink"/>
                </a:solidFill>
                <a:hlinkClick r:id="rId6"/>
              </a:rPr>
              <a:t>https://news.nationalgeographic.com/2017/07/plastic-produced-recycling-waste-ocean-trash-debris-environment/</a:t>
            </a:r>
            <a:endParaRPr/>
          </a:p>
          <a:p>
            <a:pPr marL="457200" lvl="0" indent="-298450" algn="l" rtl="0">
              <a:spcBef>
                <a:spcPts val="0"/>
              </a:spcBef>
              <a:spcAft>
                <a:spcPts val="0"/>
              </a:spcAft>
              <a:buSzPts val="1100"/>
              <a:buChar char="-"/>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417cc77a61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417cc77a61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Slide 6</a:t>
            </a:r>
            <a:endParaRPr/>
          </a:p>
          <a:p>
            <a:pPr marL="0" lvl="0" indent="0" algn="l" rtl="0">
              <a:spcBef>
                <a:spcPts val="0"/>
              </a:spcBef>
              <a:spcAft>
                <a:spcPts val="0"/>
              </a:spcAft>
              <a:buNone/>
            </a:pPr>
            <a:r>
              <a:rPr lang="en-GB"/>
              <a:t>Duration: 20 seconds</a:t>
            </a:r>
            <a:endParaRPr/>
          </a:p>
          <a:p>
            <a:pPr marL="457200" lvl="0" indent="-298450" algn="l" rtl="0">
              <a:spcBef>
                <a:spcPts val="0"/>
              </a:spcBef>
              <a:spcAft>
                <a:spcPts val="0"/>
              </a:spcAft>
              <a:buSzPts val="1100"/>
              <a:buChar char="-"/>
            </a:pPr>
            <a:r>
              <a:rPr lang="en-GB"/>
              <a:t>ABC article (3 March 2018, Recycling in Australia is in crisis. Can is be fixed?) On 1st January 2018, China stopped accepting Australia’s recyclable plastics because compliance standards were lowered to 0.5% contamination which is nearly impossible to adhere to. </a:t>
            </a:r>
            <a:endParaRPr/>
          </a:p>
          <a:p>
            <a:pPr marL="457200" lvl="0" indent="-298450" algn="l" rtl="0">
              <a:spcBef>
                <a:spcPts val="0"/>
              </a:spcBef>
              <a:spcAft>
                <a:spcPts val="0"/>
              </a:spcAft>
              <a:buSzPts val="1100"/>
              <a:buChar char="-"/>
            </a:pPr>
            <a:r>
              <a:rPr lang="en-GB"/>
              <a:t>ABC article (15 April 2018, Australia needs to start recycling and reusing its own waste, says industry struggling under China’s ban) “The latest available data shows that Australia sent 1.2 million tonnes of waste to China in 2016-2017”, “about 30 percent of Australia’s recyclable waste is exported to China”</a:t>
            </a:r>
            <a:endParaRPr/>
          </a:p>
          <a:p>
            <a:pPr marL="0" lvl="0" indent="0" algn="l" rtl="0">
              <a:spcBef>
                <a:spcPts val="0"/>
              </a:spcBef>
              <a:spcAft>
                <a:spcPts val="0"/>
              </a:spcAft>
              <a:buNone/>
            </a:pPr>
            <a:r>
              <a:rPr lang="en-GB"/>
              <a:t>References:</a:t>
            </a:r>
            <a:endParaRPr/>
          </a:p>
          <a:p>
            <a:pPr marL="457200" lvl="0" indent="-298450" algn="l" rtl="0">
              <a:spcBef>
                <a:spcPts val="0"/>
              </a:spcBef>
              <a:spcAft>
                <a:spcPts val="0"/>
              </a:spcAft>
              <a:buSzPts val="1100"/>
              <a:buChar char="-"/>
            </a:pPr>
            <a:r>
              <a:rPr lang="en-GB" u="sng">
                <a:solidFill>
                  <a:schemeClr val="hlink"/>
                </a:solidFill>
                <a:hlinkClick r:id="rId3"/>
              </a:rPr>
              <a:t>https://news.nationalgeographic.com/2017/07/plastic-produced-recycling-waste-ocean-trash-debris-environment/</a:t>
            </a:r>
            <a:r>
              <a:rPr lang="en-GB"/>
              <a:t> </a:t>
            </a:r>
            <a:endParaRPr/>
          </a:p>
          <a:p>
            <a:pPr marL="457200" lvl="0" indent="-298450" algn="l" rtl="0">
              <a:spcBef>
                <a:spcPts val="0"/>
              </a:spcBef>
              <a:spcAft>
                <a:spcPts val="0"/>
              </a:spcAft>
              <a:buSzPts val="1100"/>
              <a:buChar char="-"/>
            </a:pPr>
            <a:r>
              <a:rPr lang="en-GB" u="sng">
                <a:solidFill>
                  <a:schemeClr val="hlink"/>
                </a:solidFill>
                <a:hlinkClick r:id="rId4"/>
              </a:rPr>
              <a:t>http://www.abc.net.au/news/science/2018-03-03/recycling-industry-in-crisis-can-it-be-fixed/9502512</a:t>
            </a:r>
            <a:r>
              <a:rPr lang="en-GB"/>
              <a:t> </a:t>
            </a:r>
            <a:endParaRPr/>
          </a:p>
          <a:p>
            <a:pPr marL="457200" lvl="0" indent="-298450" algn="l" rtl="0">
              <a:spcBef>
                <a:spcPts val="0"/>
              </a:spcBef>
              <a:spcAft>
                <a:spcPts val="0"/>
              </a:spcAft>
              <a:buSzPts val="1100"/>
              <a:buChar char="-"/>
            </a:pPr>
            <a:r>
              <a:rPr lang="en-GB" u="sng">
                <a:solidFill>
                  <a:schemeClr val="hlink"/>
                </a:solidFill>
                <a:hlinkClick r:id="rId5"/>
              </a:rPr>
              <a:t>http://www.abc.net.au/news/2018-04-15/australia-tossing-up-circular-approach-to-its-waste/9657342</a:t>
            </a:r>
            <a:r>
              <a:rPr lang="en-GB"/>
              <a:t> </a:t>
            </a:r>
            <a:endParaRPr/>
          </a:p>
          <a:p>
            <a:pPr marL="457200" lvl="0" indent="-298450" algn="l" rtl="0">
              <a:spcBef>
                <a:spcPts val="0"/>
              </a:spcBef>
              <a:spcAft>
                <a:spcPts val="0"/>
              </a:spcAft>
              <a:buSzPts val="1100"/>
              <a:buChar char="-"/>
            </a:pPr>
            <a:r>
              <a:rPr lang="en-GB" u="sng">
                <a:solidFill>
                  <a:schemeClr val="hlink"/>
                </a:solidFill>
                <a:hlinkClick r:id="rId6"/>
              </a:rPr>
              <a:t>http://www.abc.net.au/news/2018-02-08/the-demise-of-kerb-side-recycling/9407650</a:t>
            </a:r>
            <a:r>
              <a:rPr lang="en-GB"/>
              <a: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426e8b621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426e8b621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Slide 7</a:t>
            </a:r>
            <a:endParaRPr/>
          </a:p>
          <a:p>
            <a:pPr marL="0" lvl="0" indent="0" algn="l" rtl="0">
              <a:spcBef>
                <a:spcPts val="0"/>
              </a:spcBef>
              <a:spcAft>
                <a:spcPts val="0"/>
              </a:spcAft>
              <a:buNone/>
            </a:pPr>
            <a:r>
              <a:rPr lang="en-GB"/>
              <a:t>Duration: 1 minute</a:t>
            </a:r>
            <a:endParaRPr/>
          </a:p>
          <a:p>
            <a:pPr marL="457200" lvl="0" indent="-298450" algn="l" rtl="0">
              <a:spcBef>
                <a:spcPts val="0"/>
              </a:spcBef>
              <a:spcAft>
                <a:spcPts val="0"/>
              </a:spcAft>
              <a:buSzPts val="1100"/>
              <a:buChar char="-"/>
            </a:pPr>
            <a:r>
              <a:rPr lang="en-GB"/>
              <a:t>So what is plastic? It's everywhere around us, but what is it?</a:t>
            </a:r>
            <a:endParaRPr/>
          </a:p>
          <a:p>
            <a:pPr marL="457200" lvl="0" indent="-298450" algn="l" rtl="0">
              <a:spcBef>
                <a:spcPts val="0"/>
              </a:spcBef>
              <a:spcAft>
                <a:spcPts val="0"/>
              </a:spcAft>
              <a:buSzPts val="1100"/>
              <a:buChar char="-"/>
            </a:pPr>
            <a:r>
              <a:rPr lang="en-GB"/>
              <a:t>Plastic is made from fossil fuels and often look the same but have different properties</a:t>
            </a:r>
            <a:endParaRPr/>
          </a:p>
          <a:p>
            <a:pPr marL="457200" lvl="0" indent="-298450" algn="l" rtl="0">
              <a:spcBef>
                <a:spcPts val="0"/>
              </a:spcBef>
              <a:spcAft>
                <a:spcPts val="0"/>
              </a:spcAft>
              <a:buSzPts val="1100"/>
              <a:buChar char="-"/>
            </a:pPr>
            <a:r>
              <a:rPr lang="en-GB"/>
              <a:t>There are thousands of different types of plastic but we can narrow it down to 2 categories: Thermoplastic and Thermoset</a:t>
            </a:r>
            <a:endParaRPr/>
          </a:p>
          <a:p>
            <a:pPr marL="457200" lvl="0" indent="-298450" algn="l" rtl="0">
              <a:spcBef>
                <a:spcPts val="0"/>
              </a:spcBef>
              <a:spcAft>
                <a:spcPts val="0"/>
              </a:spcAft>
              <a:buSzPts val="1100"/>
              <a:buChar char="-"/>
            </a:pPr>
            <a:r>
              <a:rPr lang="en-GB"/>
              <a:t>The primary difference between the 2 is that thermoplastic can be remelted back into a liquid, whereas thermoset plastic always remains in a permanent solid state.</a:t>
            </a:r>
            <a:endParaRPr/>
          </a:p>
          <a:p>
            <a:pPr marL="457200" lvl="0" indent="-298450" algn="l" rtl="0">
              <a:spcBef>
                <a:spcPts val="0"/>
              </a:spcBef>
              <a:spcAft>
                <a:spcPts val="0"/>
              </a:spcAft>
              <a:buSzPts val="1100"/>
              <a:buChar char="-"/>
            </a:pPr>
            <a:r>
              <a:rPr lang="en-GB"/>
              <a:t>This is because of the weak forces of attraction between polymer chains in thermoplastic, and strong polymer chains held by covalent cross-link bonding in thermosets</a:t>
            </a:r>
            <a:endParaRPr/>
          </a:p>
          <a:p>
            <a:pPr marL="0" lvl="0" indent="0" algn="l" rtl="0">
              <a:spcBef>
                <a:spcPts val="0"/>
              </a:spcBef>
              <a:spcAft>
                <a:spcPts val="0"/>
              </a:spcAft>
              <a:buNone/>
            </a:pPr>
            <a:r>
              <a:rPr lang="en-GB"/>
              <a:t>References:</a:t>
            </a:r>
            <a:endParaRPr/>
          </a:p>
          <a:p>
            <a:pPr marL="457200" lvl="0" indent="-298450" algn="l" rtl="0">
              <a:spcBef>
                <a:spcPts val="0"/>
              </a:spcBef>
              <a:spcAft>
                <a:spcPts val="0"/>
              </a:spcAft>
              <a:buSzPts val="1100"/>
              <a:buChar char="-"/>
            </a:pPr>
            <a:r>
              <a:rPr lang="en-GB" u="sng">
                <a:solidFill>
                  <a:schemeClr val="hlink"/>
                </a:solidFill>
                <a:hlinkClick r:id="rId3"/>
              </a:rPr>
              <a:t>http://www.bbc.co.uk/guides/z9tysg8</a:t>
            </a:r>
            <a:r>
              <a:rPr lang="en-GB"/>
              <a:t> </a:t>
            </a:r>
            <a:endParaRPr/>
          </a:p>
          <a:p>
            <a:pPr marL="457200" lvl="0" indent="-298450" algn="l" rtl="0">
              <a:spcBef>
                <a:spcPts val="0"/>
              </a:spcBef>
              <a:spcAft>
                <a:spcPts val="0"/>
              </a:spcAft>
              <a:buSzPts val="1100"/>
              <a:buChar char="-"/>
            </a:pPr>
            <a:r>
              <a:rPr lang="en-GB" u="sng">
                <a:solidFill>
                  <a:schemeClr val="accent5"/>
                </a:solidFill>
                <a:hlinkClick r:id="rId4"/>
              </a:rPr>
              <a:t>https://secondaryscience4all.wordpress.com/2014/08/12/polymer-structure-and-intermolecular-forces/</a:t>
            </a:r>
            <a:r>
              <a:rPr lang="en-GB">
                <a:solidFill>
                  <a:schemeClr val="dk1"/>
                </a:solidFill>
              </a:rPr>
              <a:t> </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417cc77a6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417cc77a6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Slide 8</a:t>
            </a:r>
            <a:endParaRPr/>
          </a:p>
          <a:p>
            <a:pPr marL="0" lvl="0" indent="0" algn="l" rtl="0">
              <a:spcBef>
                <a:spcPts val="0"/>
              </a:spcBef>
              <a:spcAft>
                <a:spcPts val="0"/>
              </a:spcAft>
              <a:buNone/>
            </a:pPr>
            <a:r>
              <a:rPr lang="en-GB"/>
              <a:t>Duration: 1 minute</a:t>
            </a:r>
            <a:endParaRPr/>
          </a:p>
          <a:p>
            <a:pPr marL="457200" lvl="0" indent="-298450" algn="l" rtl="0">
              <a:spcBef>
                <a:spcPts val="0"/>
              </a:spcBef>
              <a:spcAft>
                <a:spcPts val="0"/>
              </a:spcAft>
              <a:buSzPts val="1100"/>
              <a:buChar char="-"/>
            </a:pPr>
            <a:r>
              <a:rPr lang="en-GB"/>
              <a:t>Dave Hakkens started the Precious Plastic initiative in 2013 to tackle the plastic pollution problem. His goal was to change the way we recycle plastic on a local level, encouraging open source collaboration</a:t>
            </a:r>
            <a:endParaRPr/>
          </a:p>
          <a:p>
            <a:pPr marL="457200" lvl="0" indent="-298450" algn="l" rtl="0">
              <a:spcBef>
                <a:spcPts val="0"/>
              </a:spcBef>
              <a:spcAft>
                <a:spcPts val="0"/>
              </a:spcAft>
              <a:buSzPts val="1100"/>
              <a:buChar char="-"/>
            </a:pPr>
            <a:r>
              <a:rPr lang="en-GB"/>
              <a:t>Tackle plastic pollution by designing machines and making the machine blueprints open source for anyone to download and make them for plastic recycling.</a:t>
            </a:r>
            <a:endParaRPr/>
          </a:p>
          <a:p>
            <a:pPr marL="457200" lvl="0" indent="-298450" algn="l" rtl="0">
              <a:spcBef>
                <a:spcPts val="0"/>
              </a:spcBef>
              <a:spcAft>
                <a:spcPts val="0"/>
              </a:spcAft>
              <a:buSzPts val="1100"/>
              <a:buChar char="-"/>
            </a:pPr>
            <a:r>
              <a:rPr lang="en-GB"/>
              <a:t>Dave and his team documented experiments to share knowledge, tools and techniques to help people in their recycling journey.</a:t>
            </a:r>
            <a:endParaRPr/>
          </a:p>
          <a:p>
            <a:pPr marL="457200" lvl="0" indent="-298450" algn="l" rtl="0">
              <a:spcBef>
                <a:spcPts val="0"/>
              </a:spcBef>
              <a:spcAft>
                <a:spcPts val="0"/>
              </a:spcAft>
              <a:buSzPts val="1100"/>
              <a:buChar char="-"/>
            </a:pPr>
            <a:r>
              <a:rPr lang="en-GB"/>
              <a:t>He envision Precious Plastic to be self sustaining by the community to collaborate and tackle to plastic problem we are all facing.</a:t>
            </a:r>
            <a:endParaRPr/>
          </a:p>
          <a:p>
            <a:pPr marL="0" lvl="0" indent="0" algn="l" rtl="0">
              <a:spcBef>
                <a:spcPts val="0"/>
              </a:spcBef>
              <a:spcAft>
                <a:spcPts val="0"/>
              </a:spcAft>
              <a:buNone/>
            </a:pPr>
            <a:r>
              <a:rPr lang="en-GB"/>
              <a:t>References:</a:t>
            </a:r>
            <a:endParaRPr/>
          </a:p>
          <a:p>
            <a:pPr marL="457200" lvl="0" indent="-298450" algn="l" rtl="0">
              <a:spcBef>
                <a:spcPts val="0"/>
              </a:spcBef>
              <a:spcAft>
                <a:spcPts val="0"/>
              </a:spcAft>
              <a:buSzPts val="1100"/>
              <a:buChar char="-"/>
            </a:pPr>
            <a:r>
              <a:rPr lang="en-GB" u="sng">
                <a:solidFill>
                  <a:schemeClr val="hlink"/>
                </a:solidFill>
                <a:hlinkClick r:id="rId3"/>
              </a:rPr>
              <a:t>https://preciousplastic.com/</a:t>
            </a:r>
            <a:r>
              <a:rPr lang="en-GB"/>
              <a:t> </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416e4ca6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416e4ca690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Slide 9</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Duration: 20 seconds</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Open Source model is defined as something that is free to access, freedom to redistribute, freedom to modify and no discrimination of person or groups.</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It originated from software code and has been adopted for different applications online, such as machine blueprints.</a:t>
            </a:r>
            <a:endParaRPr>
              <a:solidFill>
                <a:schemeClr val="dk1"/>
              </a:solidFill>
            </a:endParaRPr>
          </a:p>
          <a:p>
            <a:pPr marL="0" lvl="0" indent="0" algn="l" rtl="0">
              <a:spcBef>
                <a:spcPts val="0"/>
              </a:spcBef>
              <a:spcAft>
                <a:spcPts val="0"/>
              </a:spcAft>
              <a:buNone/>
            </a:pPr>
            <a:r>
              <a:rPr lang="en-GB">
                <a:solidFill>
                  <a:schemeClr val="dk1"/>
                </a:solidFill>
              </a:rPr>
              <a:t>References:</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Picture: </a:t>
            </a:r>
            <a:r>
              <a:rPr lang="en-GB" u="sng">
                <a:solidFill>
                  <a:schemeClr val="hlink"/>
                </a:solidFill>
                <a:hlinkClick r:id="rId3"/>
              </a:rPr>
              <a:t>https://www.udsenterprise.com/en/blog/2018/02/09/open-source-trends-2018/</a:t>
            </a:r>
            <a:r>
              <a:rPr lang="en-GB">
                <a:solidFill>
                  <a:schemeClr val="dk1"/>
                </a:solidFill>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412c1e9423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412c1e9423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Slide 10</a:t>
            </a:r>
            <a:endParaRPr/>
          </a:p>
          <a:p>
            <a:pPr marL="0" lvl="0" indent="0" algn="l" rtl="0">
              <a:spcBef>
                <a:spcPts val="0"/>
              </a:spcBef>
              <a:spcAft>
                <a:spcPts val="0"/>
              </a:spcAft>
              <a:buNone/>
            </a:pPr>
            <a:r>
              <a:rPr lang="en-GB"/>
              <a:t>Duration: 1 minute</a:t>
            </a:r>
            <a:endParaRPr/>
          </a:p>
          <a:p>
            <a:pPr marL="457200" lvl="0" indent="-298450" algn="l" rtl="0">
              <a:spcBef>
                <a:spcPts val="0"/>
              </a:spcBef>
              <a:spcAft>
                <a:spcPts val="0"/>
              </a:spcAft>
              <a:buSzPts val="1100"/>
              <a:buChar char="-"/>
            </a:pPr>
            <a:r>
              <a:rPr lang="en-GB"/>
              <a:t>PPM have used the original blueprints from Dave Hakkens open source download kit and combined the 4 machines into 1 and fit on a 1x1 metre pallet</a:t>
            </a:r>
            <a:endParaRPr/>
          </a:p>
          <a:p>
            <a:pPr marL="457200" lvl="0" indent="-298450" algn="l" rtl="0">
              <a:spcBef>
                <a:spcPts val="0"/>
              </a:spcBef>
              <a:spcAft>
                <a:spcPts val="0"/>
              </a:spcAft>
              <a:buSzPts val="1100"/>
              <a:buChar char="-"/>
            </a:pPr>
            <a:r>
              <a:rPr lang="en-GB"/>
              <a:t>It has also been modified to include storage compartments, electrical controls, audio visual displays and flip out workbenches.</a:t>
            </a:r>
            <a:endParaRPr/>
          </a:p>
          <a:p>
            <a:pPr marL="457200" lvl="0" indent="-298450" algn="l" rtl="0">
              <a:spcBef>
                <a:spcPts val="0"/>
              </a:spcBef>
              <a:spcAft>
                <a:spcPts val="0"/>
              </a:spcAft>
              <a:buSzPts val="1100"/>
              <a:buChar char="-"/>
            </a:pPr>
            <a:r>
              <a:rPr lang="en-GB"/>
              <a:t>This allows the machines to be transportable for education and engagement purposes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427df4905e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427df4905e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Slide 10</a:t>
            </a:r>
            <a:endParaRPr/>
          </a:p>
          <a:p>
            <a:pPr marL="0" lvl="0" indent="0" algn="l" rtl="0">
              <a:spcBef>
                <a:spcPts val="0"/>
              </a:spcBef>
              <a:spcAft>
                <a:spcPts val="0"/>
              </a:spcAft>
              <a:buNone/>
            </a:pPr>
            <a:r>
              <a:rPr lang="en-GB"/>
              <a:t>Duration: 10 seconds</a:t>
            </a:r>
            <a:endParaRPr/>
          </a:p>
          <a:p>
            <a:pPr marL="457200" lvl="0" indent="-298450" algn="l" rtl="0">
              <a:spcBef>
                <a:spcPts val="0"/>
              </a:spcBef>
              <a:spcAft>
                <a:spcPts val="0"/>
              </a:spcAft>
              <a:buSzPts val="1100"/>
              <a:buChar char="-"/>
            </a:pPr>
            <a:r>
              <a:rPr lang="en-GB"/>
              <a:t>Read off slide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427df4905e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427df4905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Slide 11</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Duration: 10 seconds</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Read off slide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427df4905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427df4905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Slide 12</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Duration: 10 seconds</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Read off slide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427df4905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427df4905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Slide 13</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Duration: 10 seconds</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Read off slide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427fbc0d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427fbc0d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Slide 16</a:t>
            </a:r>
            <a:endParaRPr>
              <a:solidFill>
                <a:schemeClr val="dk1"/>
              </a:solidFill>
            </a:endParaRPr>
          </a:p>
          <a:p>
            <a:pPr marL="0" lvl="0" indent="0" algn="l" rtl="0">
              <a:spcBef>
                <a:spcPts val="0"/>
              </a:spcBef>
              <a:spcAft>
                <a:spcPts val="0"/>
              </a:spcAft>
              <a:buNone/>
            </a:pPr>
            <a:r>
              <a:rPr lang="en-GB">
                <a:solidFill>
                  <a:schemeClr val="dk1"/>
                </a:solidFill>
              </a:rPr>
              <a:t>Duration </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Segway into activity:</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So you think you know plastic? Activity</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4282ea547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4282ea54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Duration 20 minutes</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So you think you know plastic? Activity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412befff39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412befff3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Slide 15</a:t>
            </a:r>
            <a:endParaRPr/>
          </a:p>
          <a:p>
            <a:pPr marL="0" lvl="0" indent="0" algn="l" rtl="0">
              <a:spcBef>
                <a:spcPts val="0"/>
              </a:spcBef>
              <a:spcAft>
                <a:spcPts val="0"/>
              </a:spcAft>
              <a:buNone/>
            </a:pPr>
            <a:r>
              <a:rPr lang="en-GB"/>
              <a:t>Duration: 20 minutes</a:t>
            </a:r>
            <a:endParaRPr/>
          </a:p>
          <a:p>
            <a:pPr marL="0" lvl="0" indent="0" algn="l" rtl="0">
              <a:spcBef>
                <a:spcPts val="0"/>
              </a:spcBef>
              <a:spcAft>
                <a:spcPts val="0"/>
              </a:spcAft>
              <a:buNone/>
            </a:pPr>
            <a:r>
              <a:rPr lang="en-GB"/>
              <a:t>Segway into activity:</a:t>
            </a:r>
            <a:endParaRPr/>
          </a:p>
          <a:p>
            <a:pPr marL="457200" lvl="0" indent="-298450" algn="l" rtl="0">
              <a:spcBef>
                <a:spcPts val="0"/>
              </a:spcBef>
              <a:spcAft>
                <a:spcPts val="0"/>
              </a:spcAft>
              <a:buSzPts val="1100"/>
              <a:buChar char="-"/>
            </a:pPr>
            <a:r>
              <a:rPr lang="en-GB"/>
              <a:t>Invite audience to volunteer to use the machines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4164946e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4164946ec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Slide 18</a:t>
            </a:r>
            <a:endParaRPr/>
          </a:p>
          <a:p>
            <a:pPr marL="0" lvl="0" indent="0" algn="l" rtl="0">
              <a:spcBef>
                <a:spcPts val="0"/>
              </a:spcBef>
              <a:spcAft>
                <a:spcPts val="0"/>
              </a:spcAft>
              <a:buNone/>
            </a:pPr>
            <a:r>
              <a:rPr lang="en-GB"/>
              <a:t>Sponsors</a:t>
            </a: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429fae8a1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429fae8a1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Slide 18</a:t>
            </a:r>
            <a:endParaRPr/>
          </a:p>
          <a:p>
            <a:pPr marL="0" lvl="0" indent="0" algn="l" rtl="0">
              <a:spcBef>
                <a:spcPts val="0"/>
              </a:spcBef>
              <a:spcAft>
                <a:spcPts val="0"/>
              </a:spcAft>
              <a:buNone/>
            </a:pPr>
            <a:r>
              <a:rPr lang="en-GB"/>
              <a:t>Feedback</a:t>
            </a:r>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l="10080" t="9311" r="10667" b="10347"/>
          <a:stretch/>
        </p:blipFill>
        <p:spPr>
          <a:xfrm>
            <a:off x="1103626" y="1058962"/>
            <a:ext cx="1868477" cy="1893352"/>
          </a:xfrm>
          <a:prstGeom prst="rect">
            <a:avLst/>
          </a:prstGeom>
          <a:noFill/>
          <a:ln>
            <a:noFill/>
          </a:ln>
        </p:spPr>
      </p:pic>
      <p:pic>
        <p:nvPicPr>
          <p:cNvPr id="55" name="Google Shape;55;p13"/>
          <p:cNvPicPr preferRelativeResize="0"/>
          <p:nvPr/>
        </p:nvPicPr>
        <p:blipFill rotWithShape="1">
          <a:blip r:embed="rId4">
            <a:alphaModFix/>
          </a:blip>
          <a:srcRect b="42096"/>
          <a:stretch/>
        </p:blipFill>
        <p:spPr>
          <a:xfrm>
            <a:off x="332851" y="2952327"/>
            <a:ext cx="2113190" cy="601399"/>
          </a:xfrm>
          <a:prstGeom prst="rect">
            <a:avLst/>
          </a:prstGeom>
          <a:noFill/>
          <a:ln>
            <a:noFill/>
          </a:ln>
        </p:spPr>
      </p:pic>
      <p:pic>
        <p:nvPicPr>
          <p:cNvPr id="56" name="Google Shape;56;p13"/>
          <p:cNvPicPr preferRelativeResize="0"/>
          <p:nvPr/>
        </p:nvPicPr>
        <p:blipFill rotWithShape="1">
          <a:blip r:embed="rId4">
            <a:alphaModFix/>
          </a:blip>
          <a:srcRect t="55114"/>
          <a:stretch/>
        </p:blipFill>
        <p:spPr>
          <a:xfrm>
            <a:off x="1785189" y="3140797"/>
            <a:ext cx="2113190" cy="466180"/>
          </a:xfrm>
          <a:prstGeom prst="rect">
            <a:avLst/>
          </a:prstGeom>
          <a:noFill/>
          <a:ln>
            <a:noFill/>
          </a:ln>
        </p:spPr>
      </p:pic>
      <p:sp>
        <p:nvSpPr>
          <p:cNvPr id="57" name="Google Shape;57;p13"/>
          <p:cNvSpPr txBox="1"/>
          <p:nvPr/>
        </p:nvSpPr>
        <p:spPr>
          <a:xfrm>
            <a:off x="510125" y="3514260"/>
            <a:ext cx="3055500" cy="28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a:solidFill>
                  <a:srgbClr val="595959"/>
                </a:solidFill>
                <a:latin typeface="Comfortaa"/>
                <a:ea typeface="Comfortaa"/>
                <a:cs typeface="Comfortaa"/>
                <a:sym typeface="Comfortaa"/>
              </a:rPr>
              <a:t>Monash University</a:t>
            </a:r>
            <a:endParaRPr>
              <a:solidFill>
                <a:srgbClr val="595959"/>
              </a:solidFill>
              <a:latin typeface="Comfortaa"/>
              <a:ea typeface="Comfortaa"/>
              <a:cs typeface="Comfortaa"/>
              <a:sym typeface="Comfortaa"/>
            </a:endParaRPr>
          </a:p>
        </p:txBody>
      </p:sp>
      <p:pic>
        <p:nvPicPr>
          <p:cNvPr id="58" name="Google Shape;58;p13"/>
          <p:cNvPicPr preferRelativeResize="0"/>
          <p:nvPr/>
        </p:nvPicPr>
        <p:blipFill rotWithShape="1">
          <a:blip r:embed="rId5">
            <a:alphaModFix/>
          </a:blip>
          <a:srcRect r="31567"/>
          <a:stretch/>
        </p:blipFill>
        <p:spPr>
          <a:xfrm>
            <a:off x="3862752" y="0"/>
            <a:ext cx="5281249"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814825" y="608000"/>
            <a:ext cx="7263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6AA84F"/>
                </a:solidFill>
                <a:latin typeface="Comfortaa"/>
                <a:ea typeface="Comfortaa"/>
                <a:cs typeface="Comfortaa"/>
                <a:sym typeface="Comfortaa"/>
              </a:rPr>
              <a:t>Outline</a:t>
            </a:r>
            <a:endParaRPr>
              <a:solidFill>
                <a:srgbClr val="6AA84F"/>
              </a:solidFill>
              <a:latin typeface="Comfortaa"/>
              <a:ea typeface="Comfortaa"/>
              <a:cs typeface="Comfortaa"/>
              <a:sym typeface="Comfortaa"/>
            </a:endParaRPr>
          </a:p>
        </p:txBody>
      </p:sp>
      <p:sp>
        <p:nvSpPr>
          <p:cNvPr id="64" name="Google Shape;64;p14"/>
          <p:cNvSpPr txBox="1">
            <a:spLocks noGrp="1"/>
          </p:cNvSpPr>
          <p:nvPr>
            <p:ph type="body" idx="1"/>
          </p:nvPr>
        </p:nvSpPr>
        <p:spPr>
          <a:xfrm>
            <a:off x="409650" y="1374625"/>
            <a:ext cx="6543300" cy="3438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Font typeface="Comfortaa"/>
              <a:buChar char="●"/>
            </a:pPr>
            <a:r>
              <a:rPr lang="en-GB">
                <a:latin typeface="Comfortaa"/>
                <a:ea typeface="Comfortaa"/>
                <a:cs typeface="Comfortaa"/>
                <a:sym typeface="Comfortaa"/>
              </a:rPr>
              <a:t>Precious Plastic Monash</a:t>
            </a:r>
            <a:endParaRPr>
              <a:latin typeface="Comfortaa"/>
              <a:ea typeface="Comfortaa"/>
              <a:cs typeface="Comfortaa"/>
              <a:sym typeface="Comfortaa"/>
            </a:endParaRPr>
          </a:p>
          <a:p>
            <a:pPr marL="457200" lvl="0" indent="-342900" algn="l" rtl="0">
              <a:spcBef>
                <a:spcPts val="0"/>
              </a:spcBef>
              <a:spcAft>
                <a:spcPts val="0"/>
              </a:spcAft>
              <a:buSzPts val="1800"/>
              <a:buFont typeface="Comfortaa"/>
              <a:buChar char="●"/>
            </a:pPr>
            <a:r>
              <a:rPr lang="en-GB">
                <a:latin typeface="Comfortaa"/>
                <a:ea typeface="Comfortaa"/>
                <a:cs typeface="Comfortaa"/>
                <a:sym typeface="Comfortaa"/>
              </a:rPr>
              <a:t>Recycling at home </a:t>
            </a:r>
            <a:endParaRPr>
              <a:latin typeface="Comfortaa"/>
              <a:ea typeface="Comfortaa"/>
              <a:cs typeface="Comfortaa"/>
              <a:sym typeface="Comfortaa"/>
            </a:endParaRPr>
          </a:p>
          <a:p>
            <a:pPr marL="457200" lvl="0" indent="-342900" algn="l" rtl="0">
              <a:spcBef>
                <a:spcPts val="0"/>
              </a:spcBef>
              <a:spcAft>
                <a:spcPts val="0"/>
              </a:spcAft>
              <a:buSzPts val="1800"/>
              <a:buFont typeface="Comfortaa"/>
              <a:buChar char="●"/>
            </a:pPr>
            <a:r>
              <a:rPr lang="en-GB">
                <a:latin typeface="Comfortaa"/>
                <a:ea typeface="Comfortaa"/>
                <a:cs typeface="Comfortaa"/>
                <a:sym typeface="Comfortaa"/>
              </a:rPr>
              <a:t>Global Plastic Problem</a:t>
            </a:r>
            <a:endParaRPr>
              <a:latin typeface="Comfortaa"/>
              <a:ea typeface="Comfortaa"/>
              <a:cs typeface="Comfortaa"/>
              <a:sym typeface="Comfortaa"/>
            </a:endParaRPr>
          </a:p>
          <a:p>
            <a:pPr marL="457200" lvl="0" indent="-342900" algn="l" rtl="0">
              <a:spcBef>
                <a:spcPts val="0"/>
              </a:spcBef>
              <a:spcAft>
                <a:spcPts val="0"/>
              </a:spcAft>
              <a:buSzPts val="1800"/>
              <a:buFont typeface="Comfortaa"/>
              <a:buChar char="●"/>
            </a:pPr>
            <a:r>
              <a:rPr lang="en-GB">
                <a:latin typeface="Comfortaa"/>
                <a:ea typeface="Comfortaa"/>
                <a:cs typeface="Comfortaa"/>
                <a:sym typeface="Comfortaa"/>
              </a:rPr>
              <a:t>Precious Plastic Initiative</a:t>
            </a:r>
            <a:endParaRPr>
              <a:latin typeface="Comfortaa"/>
              <a:ea typeface="Comfortaa"/>
              <a:cs typeface="Comfortaa"/>
              <a:sym typeface="Comfortaa"/>
            </a:endParaRPr>
          </a:p>
          <a:p>
            <a:pPr marL="457200" lvl="0" indent="-342900" algn="l" rtl="0">
              <a:spcBef>
                <a:spcPts val="0"/>
              </a:spcBef>
              <a:spcAft>
                <a:spcPts val="0"/>
              </a:spcAft>
              <a:buSzPts val="1800"/>
              <a:buFont typeface="Comfortaa"/>
              <a:buChar char="●"/>
            </a:pPr>
            <a:r>
              <a:rPr lang="en-GB">
                <a:latin typeface="Comfortaa"/>
                <a:ea typeface="Comfortaa"/>
                <a:cs typeface="Comfortaa"/>
                <a:sym typeface="Comfortaa"/>
              </a:rPr>
              <a:t>What does Open-source mean?</a:t>
            </a:r>
            <a:endParaRPr>
              <a:latin typeface="Comfortaa"/>
              <a:ea typeface="Comfortaa"/>
              <a:cs typeface="Comfortaa"/>
              <a:sym typeface="Comfortaa"/>
            </a:endParaRPr>
          </a:p>
          <a:p>
            <a:pPr marL="457200" lvl="0" indent="-342900" algn="l" rtl="0">
              <a:spcBef>
                <a:spcPts val="0"/>
              </a:spcBef>
              <a:spcAft>
                <a:spcPts val="0"/>
              </a:spcAft>
              <a:buSzPts val="1800"/>
              <a:buFont typeface="Comfortaa"/>
              <a:buChar char="●"/>
            </a:pPr>
            <a:r>
              <a:rPr lang="en-GB">
                <a:latin typeface="Comfortaa"/>
                <a:ea typeface="Comfortaa"/>
                <a:cs typeface="Comfortaa"/>
                <a:sym typeface="Comfortaa"/>
              </a:rPr>
              <a:t>What is the Integration Unit?</a:t>
            </a:r>
            <a:endParaRPr>
              <a:latin typeface="Comfortaa"/>
              <a:ea typeface="Comfortaa"/>
              <a:cs typeface="Comfortaa"/>
              <a:sym typeface="Comfortaa"/>
            </a:endParaRPr>
          </a:p>
          <a:p>
            <a:pPr marL="457200" lvl="0" indent="-342900" algn="l" rtl="0">
              <a:spcBef>
                <a:spcPts val="0"/>
              </a:spcBef>
              <a:spcAft>
                <a:spcPts val="0"/>
              </a:spcAft>
              <a:buSzPts val="1800"/>
              <a:buFont typeface="Comfortaa"/>
              <a:buChar char="●"/>
            </a:pPr>
            <a:r>
              <a:rPr lang="en-GB">
                <a:latin typeface="Comfortaa"/>
                <a:ea typeface="Comfortaa"/>
                <a:cs typeface="Comfortaa"/>
                <a:sym typeface="Comfortaa"/>
              </a:rPr>
              <a:t>Recycling Game</a:t>
            </a:r>
            <a:endParaRPr>
              <a:latin typeface="Comfortaa"/>
              <a:ea typeface="Comfortaa"/>
              <a:cs typeface="Comfortaa"/>
              <a:sym typeface="Comfortaa"/>
            </a:endParaRPr>
          </a:p>
          <a:p>
            <a:pPr marL="457200" lvl="0" indent="-342900" algn="l" rtl="0">
              <a:spcBef>
                <a:spcPts val="0"/>
              </a:spcBef>
              <a:spcAft>
                <a:spcPts val="0"/>
              </a:spcAft>
              <a:buSzPts val="1800"/>
              <a:buFont typeface="Comfortaa"/>
              <a:buChar char="●"/>
            </a:pPr>
            <a:r>
              <a:rPr lang="en-GB">
                <a:latin typeface="Comfortaa"/>
                <a:ea typeface="Comfortaa"/>
                <a:cs typeface="Comfortaa"/>
                <a:sym typeface="Comfortaa"/>
              </a:rPr>
              <a:t>Workshop Demonstration </a:t>
            </a:r>
            <a:endParaRPr>
              <a:latin typeface="Comfortaa"/>
              <a:ea typeface="Comfortaa"/>
              <a:cs typeface="Comfortaa"/>
              <a:sym typeface="Comfortaa"/>
            </a:endParaRPr>
          </a:p>
          <a:p>
            <a:pPr marL="457200" lvl="0" indent="0" algn="l" rtl="0">
              <a:spcBef>
                <a:spcPts val="1600"/>
              </a:spcBef>
              <a:spcAft>
                <a:spcPts val="1600"/>
              </a:spcAft>
              <a:buNone/>
            </a:pPr>
            <a:endParaRPr>
              <a:latin typeface="Comfortaa"/>
              <a:ea typeface="Comfortaa"/>
              <a:cs typeface="Comfortaa"/>
              <a:sym typeface="Comfortaa"/>
            </a:endParaRPr>
          </a:p>
        </p:txBody>
      </p:sp>
      <p:pic>
        <p:nvPicPr>
          <p:cNvPr id="65" name="Google Shape;65;p14"/>
          <p:cNvPicPr preferRelativeResize="0"/>
          <p:nvPr/>
        </p:nvPicPr>
        <p:blipFill>
          <a:blip r:embed="rId3">
            <a:alphaModFix/>
          </a:blip>
          <a:stretch>
            <a:fillRect/>
          </a:stretch>
        </p:blipFill>
        <p:spPr>
          <a:xfrm>
            <a:off x="6404200" y="1201850"/>
            <a:ext cx="2739800" cy="2739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5"/>
          <p:cNvPicPr preferRelativeResize="0"/>
          <p:nvPr/>
        </p:nvPicPr>
        <p:blipFill>
          <a:blip r:embed="rId3">
            <a:alphaModFix/>
          </a:blip>
          <a:stretch>
            <a:fillRect/>
          </a:stretch>
        </p:blipFill>
        <p:spPr>
          <a:xfrm>
            <a:off x="2" y="1160728"/>
            <a:ext cx="9143997" cy="3996048"/>
          </a:xfrm>
          <a:prstGeom prst="rect">
            <a:avLst/>
          </a:prstGeom>
          <a:noFill/>
          <a:ln>
            <a:noFill/>
          </a:ln>
        </p:spPr>
      </p:pic>
      <p:sp>
        <p:nvSpPr>
          <p:cNvPr id="71" name="Google Shape;71;p15"/>
          <p:cNvSpPr txBox="1"/>
          <p:nvPr/>
        </p:nvSpPr>
        <p:spPr>
          <a:xfrm>
            <a:off x="0" y="0"/>
            <a:ext cx="9144000" cy="111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solidFill>
                  <a:srgbClr val="FF9900"/>
                </a:solidFill>
                <a:latin typeface="Comfortaa"/>
                <a:ea typeface="Comfortaa"/>
                <a:cs typeface="Comfortaa"/>
                <a:sym typeface="Comfortaa"/>
              </a:rPr>
              <a:t>  Who are Precious Plastic Monash?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722225" y="394550"/>
            <a:ext cx="3620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6AA84F"/>
                </a:solidFill>
                <a:latin typeface="Comfortaa"/>
                <a:ea typeface="Comfortaa"/>
                <a:cs typeface="Comfortaa"/>
                <a:sym typeface="Comfortaa"/>
              </a:rPr>
              <a:t>Recycling at home</a:t>
            </a:r>
            <a:endParaRPr>
              <a:solidFill>
                <a:srgbClr val="6AA84F"/>
              </a:solidFill>
              <a:latin typeface="Comfortaa"/>
              <a:ea typeface="Comfortaa"/>
              <a:cs typeface="Comfortaa"/>
              <a:sym typeface="Comfortaa"/>
            </a:endParaRPr>
          </a:p>
        </p:txBody>
      </p:sp>
      <p:pic>
        <p:nvPicPr>
          <p:cNvPr id="77" name="Google Shape;77;p16"/>
          <p:cNvPicPr preferRelativeResize="0"/>
          <p:nvPr/>
        </p:nvPicPr>
        <p:blipFill>
          <a:blip r:embed="rId3">
            <a:alphaModFix/>
          </a:blip>
          <a:stretch>
            <a:fillRect/>
          </a:stretch>
        </p:blipFill>
        <p:spPr>
          <a:xfrm>
            <a:off x="722225" y="1367925"/>
            <a:ext cx="3620149" cy="3620149"/>
          </a:xfrm>
          <a:prstGeom prst="rect">
            <a:avLst/>
          </a:prstGeom>
          <a:noFill/>
          <a:ln>
            <a:noFill/>
          </a:ln>
        </p:spPr>
      </p:pic>
      <p:pic>
        <p:nvPicPr>
          <p:cNvPr id="78" name="Google Shape;78;p16"/>
          <p:cNvPicPr preferRelativeResize="0"/>
          <p:nvPr/>
        </p:nvPicPr>
        <p:blipFill>
          <a:blip r:embed="rId4">
            <a:alphaModFix/>
          </a:blip>
          <a:stretch>
            <a:fillRect/>
          </a:stretch>
        </p:blipFill>
        <p:spPr>
          <a:xfrm>
            <a:off x="5060357" y="0"/>
            <a:ext cx="4083644" cy="5143501"/>
          </a:xfrm>
          <a:prstGeom prst="rect">
            <a:avLst/>
          </a:prstGeom>
          <a:noFill/>
          <a:ln>
            <a:noFill/>
          </a:ln>
        </p:spPr>
      </p:pic>
      <p:sp>
        <p:nvSpPr>
          <p:cNvPr id="79" name="Google Shape;79;p16"/>
          <p:cNvSpPr txBox="1">
            <a:spLocks noGrp="1"/>
          </p:cNvSpPr>
          <p:nvPr>
            <p:ph type="body" idx="1"/>
          </p:nvPr>
        </p:nvSpPr>
        <p:spPr>
          <a:xfrm>
            <a:off x="951850" y="1067700"/>
            <a:ext cx="3277500" cy="458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www.sustainability.vic.gov.au</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7"/>
          <p:cNvPicPr preferRelativeResize="0"/>
          <p:nvPr/>
        </p:nvPicPr>
        <p:blipFill>
          <a:blip r:embed="rId3">
            <a:alphaModFix/>
          </a:blip>
          <a:stretch>
            <a:fillRect/>
          </a:stretch>
        </p:blipFill>
        <p:spPr>
          <a:xfrm>
            <a:off x="2124025" y="799868"/>
            <a:ext cx="7019974" cy="4343631"/>
          </a:xfrm>
          <a:prstGeom prst="rect">
            <a:avLst/>
          </a:prstGeom>
          <a:noFill/>
          <a:ln>
            <a:noFill/>
          </a:ln>
        </p:spPr>
      </p:pic>
      <p:sp>
        <p:nvSpPr>
          <p:cNvPr id="85" name="Google Shape;85;p17"/>
          <p:cNvSpPr txBox="1">
            <a:spLocks noGrp="1"/>
          </p:cNvSpPr>
          <p:nvPr>
            <p:ph type="title"/>
          </p:nvPr>
        </p:nvSpPr>
        <p:spPr>
          <a:xfrm>
            <a:off x="940050" y="171725"/>
            <a:ext cx="7263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6AA84F"/>
                </a:solidFill>
                <a:latin typeface="Comfortaa"/>
                <a:ea typeface="Comfortaa"/>
                <a:cs typeface="Comfortaa"/>
                <a:sym typeface="Comfortaa"/>
              </a:rPr>
              <a:t>Global Plastic Problem</a:t>
            </a:r>
            <a:endParaRPr>
              <a:solidFill>
                <a:srgbClr val="6AA84F"/>
              </a:solidFill>
              <a:latin typeface="Comfortaa"/>
              <a:ea typeface="Comfortaa"/>
              <a:cs typeface="Comfortaa"/>
              <a:sym typeface="Comfortaa"/>
            </a:endParaRPr>
          </a:p>
        </p:txBody>
      </p:sp>
      <p:sp>
        <p:nvSpPr>
          <p:cNvPr id="86" name="Google Shape;86;p17"/>
          <p:cNvSpPr txBox="1">
            <a:spLocks noGrp="1"/>
          </p:cNvSpPr>
          <p:nvPr>
            <p:ph type="body" idx="1"/>
          </p:nvPr>
        </p:nvSpPr>
        <p:spPr>
          <a:xfrm>
            <a:off x="181000" y="1505350"/>
            <a:ext cx="1943100" cy="2513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sz="2400" b="1">
                <a:latin typeface="Comfortaa"/>
                <a:ea typeface="Comfortaa"/>
                <a:cs typeface="Comfortaa"/>
                <a:sym typeface="Comfortaa"/>
              </a:rPr>
              <a:t>Only 9% of all plastic produced has been recycled</a:t>
            </a:r>
            <a:endParaRPr sz="2400" b="1">
              <a:latin typeface="Comfortaa"/>
              <a:ea typeface="Comfortaa"/>
              <a:cs typeface="Comfortaa"/>
              <a:sym typeface="Comforta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182300" y="1432825"/>
            <a:ext cx="2424900" cy="244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6AA84F"/>
                </a:solidFill>
                <a:latin typeface="Comfortaa"/>
                <a:ea typeface="Comfortaa"/>
                <a:cs typeface="Comfortaa"/>
                <a:sym typeface="Comfortaa"/>
              </a:rPr>
              <a:t>Plastic problem in Australia</a:t>
            </a:r>
            <a:endParaRPr>
              <a:solidFill>
                <a:srgbClr val="6AA84F"/>
              </a:solidFill>
              <a:latin typeface="Comfortaa"/>
              <a:ea typeface="Comfortaa"/>
              <a:cs typeface="Comfortaa"/>
              <a:sym typeface="Comfortaa"/>
            </a:endParaRPr>
          </a:p>
        </p:txBody>
      </p:sp>
      <p:pic>
        <p:nvPicPr>
          <p:cNvPr id="92" name="Google Shape;92;p18"/>
          <p:cNvPicPr preferRelativeResize="0"/>
          <p:nvPr/>
        </p:nvPicPr>
        <p:blipFill>
          <a:blip r:embed="rId3">
            <a:alphaModFix/>
          </a:blip>
          <a:stretch>
            <a:fillRect/>
          </a:stretch>
        </p:blipFill>
        <p:spPr>
          <a:xfrm>
            <a:off x="2703204" y="0"/>
            <a:ext cx="6440896" cy="4280300"/>
          </a:xfrm>
          <a:prstGeom prst="rect">
            <a:avLst/>
          </a:prstGeom>
          <a:noFill/>
          <a:ln>
            <a:noFill/>
          </a:ln>
        </p:spPr>
      </p:pic>
      <p:pic>
        <p:nvPicPr>
          <p:cNvPr id="93" name="Google Shape;93;p18"/>
          <p:cNvPicPr preferRelativeResize="0"/>
          <p:nvPr/>
        </p:nvPicPr>
        <p:blipFill>
          <a:blip r:embed="rId4">
            <a:alphaModFix/>
          </a:blip>
          <a:stretch>
            <a:fillRect/>
          </a:stretch>
        </p:blipFill>
        <p:spPr>
          <a:xfrm>
            <a:off x="2703100" y="4241924"/>
            <a:ext cx="6440899" cy="9015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9"/>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345850" y="516250"/>
            <a:ext cx="5514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rgbClr val="6FA8DC"/>
                </a:solidFill>
                <a:latin typeface="Comfortaa"/>
                <a:ea typeface="Comfortaa"/>
                <a:cs typeface="Comfortaa"/>
                <a:sym typeface="Comfortaa"/>
              </a:rPr>
              <a:t>What is Precious Plastic?</a:t>
            </a:r>
            <a:endParaRPr b="1">
              <a:solidFill>
                <a:srgbClr val="6FA8DC"/>
              </a:solidFill>
              <a:latin typeface="Comfortaa"/>
              <a:ea typeface="Comfortaa"/>
              <a:cs typeface="Comfortaa"/>
              <a:sym typeface="Comfortaa"/>
            </a:endParaRPr>
          </a:p>
        </p:txBody>
      </p:sp>
      <p:pic>
        <p:nvPicPr>
          <p:cNvPr id="104" name="Google Shape;104;p20"/>
          <p:cNvPicPr preferRelativeResize="0"/>
          <p:nvPr/>
        </p:nvPicPr>
        <p:blipFill rotWithShape="1">
          <a:blip r:embed="rId3">
            <a:alphaModFix/>
          </a:blip>
          <a:srcRect t="3172" b="25541"/>
          <a:stretch/>
        </p:blipFill>
        <p:spPr>
          <a:xfrm>
            <a:off x="5107975" y="1272952"/>
            <a:ext cx="3359100" cy="3591900"/>
          </a:xfrm>
          <a:prstGeom prst="ellipse">
            <a:avLst/>
          </a:prstGeom>
          <a:noFill/>
          <a:ln>
            <a:noFill/>
          </a:ln>
        </p:spPr>
      </p:pic>
      <p:pic>
        <p:nvPicPr>
          <p:cNvPr id="105" name="Google Shape;105;p20"/>
          <p:cNvPicPr preferRelativeResize="0"/>
          <p:nvPr/>
        </p:nvPicPr>
        <p:blipFill>
          <a:blip r:embed="rId4">
            <a:alphaModFix/>
          </a:blip>
          <a:stretch>
            <a:fillRect/>
          </a:stretch>
        </p:blipFill>
        <p:spPr>
          <a:xfrm>
            <a:off x="750875" y="1272875"/>
            <a:ext cx="3593548" cy="359205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814825" y="293600"/>
            <a:ext cx="7263900" cy="637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a:solidFill>
                  <a:srgbClr val="6AA84F"/>
                </a:solidFill>
                <a:latin typeface="Comfortaa"/>
                <a:ea typeface="Comfortaa"/>
                <a:cs typeface="Comfortaa"/>
                <a:sym typeface="Comfortaa"/>
              </a:rPr>
              <a:t>What does Open Source mean?</a:t>
            </a:r>
            <a:endParaRPr>
              <a:solidFill>
                <a:srgbClr val="6AA84F"/>
              </a:solidFill>
              <a:latin typeface="Comfortaa"/>
              <a:ea typeface="Comfortaa"/>
              <a:cs typeface="Comfortaa"/>
              <a:sym typeface="Comfortaa"/>
            </a:endParaRPr>
          </a:p>
        </p:txBody>
      </p:sp>
      <p:pic>
        <p:nvPicPr>
          <p:cNvPr id="111" name="Google Shape;111;p21"/>
          <p:cNvPicPr preferRelativeResize="0"/>
          <p:nvPr/>
        </p:nvPicPr>
        <p:blipFill>
          <a:blip r:embed="rId3">
            <a:alphaModFix/>
          </a:blip>
          <a:stretch>
            <a:fillRect/>
          </a:stretch>
        </p:blipFill>
        <p:spPr>
          <a:xfrm>
            <a:off x="1201848" y="930800"/>
            <a:ext cx="6740314" cy="4212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308325" y="1886700"/>
            <a:ext cx="3432900" cy="192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6AA84F"/>
                </a:solidFill>
                <a:latin typeface="Comfortaa"/>
                <a:ea typeface="Comfortaa"/>
                <a:cs typeface="Comfortaa"/>
                <a:sym typeface="Comfortaa"/>
              </a:rPr>
              <a:t>Precious Plastic Monash Integration Unit</a:t>
            </a:r>
            <a:endParaRPr>
              <a:solidFill>
                <a:srgbClr val="6AA84F"/>
              </a:solidFill>
              <a:latin typeface="Comfortaa"/>
              <a:ea typeface="Comfortaa"/>
              <a:cs typeface="Comfortaa"/>
              <a:sym typeface="Comfortaa"/>
            </a:endParaRPr>
          </a:p>
        </p:txBody>
      </p:sp>
      <p:pic>
        <p:nvPicPr>
          <p:cNvPr id="117" name="Google Shape;117;p22"/>
          <p:cNvPicPr preferRelativeResize="0"/>
          <p:nvPr/>
        </p:nvPicPr>
        <p:blipFill rotWithShape="1">
          <a:blip r:embed="rId3">
            <a:alphaModFix/>
          </a:blip>
          <a:srcRect l="7402" r="23158"/>
          <a:stretch/>
        </p:blipFill>
        <p:spPr>
          <a:xfrm>
            <a:off x="3916800" y="0"/>
            <a:ext cx="5315702" cy="51434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3"/>
          <p:cNvSpPr txBox="1">
            <a:spLocks noGrp="1"/>
          </p:cNvSpPr>
          <p:nvPr>
            <p:ph type="title"/>
          </p:nvPr>
        </p:nvSpPr>
        <p:spPr>
          <a:xfrm>
            <a:off x="997500" y="1207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6D9EEB"/>
                </a:solidFill>
                <a:latin typeface="Comfortaa"/>
                <a:ea typeface="Comfortaa"/>
                <a:cs typeface="Comfortaa"/>
                <a:sym typeface="Comfortaa"/>
              </a:rPr>
              <a:t>Shredder</a:t>
            </a:r>
            <a:endParaRPr>
              <a:solidFill>
                <a:srgbClr val="6D9EEB"/>
              </a:solidFill>
              <a:latin typeface="Comfortaa"/>
              <a:ea typeface="Comfortaa"/>
              <a:cs typeface="Comfortaa"/>
              <a:sym typeface="Comfortaa"/>
            </a:endParaRPr>
          </a:p>
        </p:txBody>
      </p:sp>
      <p:sp>
        <p:nvSpPr>
          <p:cNvPr id="123" name="Google Shape;123;p23"/>
          <p:cNvSpPr txBox="1">
            <a:spLocks noGrp="1"/>
          </p:cNvSpPr>
          <p:nvPr>
            <p:ph type="body" idx="1"/>
          </p:nvPr>
        </p:nvSpPr>
        <p:spPr>
          <a:xfrm>
            <a:off x="997500" y="2286675"/>
            <a:ext cx="2712000" cy="304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400">
                <a:latin typeface="Comfortaa"/>
                <a:ea typeface="Comfortaa"/>
                <a:cs typeface="Comfortaa"/>
                <a:sym typeface="Comfortaa"/>
              </a:rPr>
              <a:t>Shreds plastic into pellets (plastic confetti)</a:t>
            </a:r>
            <a:endParaRPr sz="2400">
              <a:latin typeface="Comfortaa"/>
              <a:ea typeface="Comfortaa"/>
              <a:cs typeface="Comfortaa"/>
              <a:sym typeface="Comfortaa"/>
            </a:endParaRPr>
          </a:p>
          <a:p>
            <a:pPr marL="0" lvl="0" indent="0" algn="l" rtl="0">
              <a:spcBef>
                <a:spcPts val="1600"/>
              </a:spcBef>
              <a:spcAft>
                <a:spcPts val="1600"/>
              </a:spcAft>
              <a:buNone/>
            </a:pPr>
            <a:endParaRPr/>
          </a:p>
        </p:txBody>
      </p:sp>
      <p:pic>
        <p:nvPicPr>
          <p:cNvPr id="124" name="Google Shape;124;p23"/>
          <p:cNvPicPr preferRelativeResize="0"/>
          <p:nvPr/>
        </p:nvPicPr>
        <p:blipFill rotWithShape="1">
          <a:blip r:embed="rId3">
            <a:alphaModFix/>
          </a:blip>
          <a:srcRect r="21862"/>
          <a:stretch/>
        </p:blipFill>
        <p:spPr>
          <a:xfrm>
            <a:off x="4680267" y="0"/>
            <a:ext cx="3308534" cy="2822039"/>
          </a:xfrm>
          <a:prstGeom prst="rect">
            <a:avLst/>
          </a:prstGeom>
          <a:noFill/>
          <a:ln>
            <a:noFill/>
          </a:ln>
        </p:spPr>
      </p:pic>
      <p:pic>
        <p:nvPicPr>
          <p:cNvPr id="125" name="Google Shape;125;p23"/>
          <p:cNvPicPr preferRelativeResize="0"/>
          <p:nvPr/>
        </p:nvPicPr>
        <p:blipFill>
          <a:blip r:embed="rId4">
            <a:alphaModFix/>
          </a:blip>
          <a:stretch>
            <a:fillRect/>
          </a:stretch>
        </p:blipFill>
        <p:spPr>
          <a:xfrm>
            <a:off x="4680260" y="2938370"/>
            <a:ext cx="3308534" cy="220513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4"/>
          <p:cNvSpPr txBox="1">
            <a:spLocks noGrp="1"/>
          </p:cNvSpPr>
          <p:nvPr>
            <p:ph type="title"/>
          </p:nvPr>
        </p:nvSpPr>
        <p:spPr>
          <a:xfrm>
            <a:off x="311700" y="9784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93C47D"/>
                </a:solidFill>
                <a:latin typeface="Comfortaa"/>
                <a:ea typeface="Comfortaa"/>
                <a:cs typeface="Comfortaa"/>
                <a:sym typeface="Comfortaa"/>
              </a:rPr>
              <a:t>Injector</a:t>
            </a:r>
            <a:endParaRPr>
              <a:solidFill>
                <a:srgbClr val="93C47D"/>
              </a:solidFill>
              <a:latin typeface="Comfortaa"/>
              <a:ea typeface="Comfortaa"/>
              <a:cs typeface="Comfortaa"/>
              <a:sym typeface="Comfortaa"/>
            </a:endParaRPr>
          </a:p>
        </p:txBody>
      </p:sp>
      <p:pic>
        <p:nvPicPr>
          <p:cNvPr id="131" name="Google Shape;131;p24"/>
          <p:cNvPicPr preferRelativeResize="0"/>
          <p:nvPr/>
        </p:nvPicPr>
        <p:blipFill rotWithShape="1">
          <a:blip r:embed="rId3">
            <a:alphaModFix/>
          </a:blip>
          <a:srcRect l="42768"/>
          <a:stretch/>
        </p:blipFill>
        <p:spPr>
          <a:xfrm>
            <a:off x="3053525" y="1017725"/>
            <a:ext cx="3223731" cy="3755399"/>
          </a:xfrm>
          <a:prstGeom prst="rect">
            <a:avLst/>
          </a:prstGeom>
          <a:noFill/>
          <a:ln>
            <a:noFill/>
          </a:ln>
        </p:spPr>
      </p:pic>
      <p:sp>
        <p:nvSpPr>
          <p:cNvPr id="132" name="Google Shape;132;p24"/>
          <p:cNvSpPr txBox="1">
            <a:spLocks noGrp="1"/>
          </p:cNvSpPr>
          <p:nvPr>
            <p:ph type="body" idx="1"/>
          </p:nvPr>
        </p:nvSpPr>
        <p:spPr>
          <a:xfrm>
            <a:off x="311700" y="1593575"/>
            <a:ext cx="2787300" cy="292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400">
                <a:latin typeface="Comfortaa"/>
                <a:ea typeface="Comfortaa"/>
                <a:cs typeface="Comfortaa"/>
                <a:sym typeface="Comfortaa"/>
              </a:rPr>
              <a:t>Melts plastic using heat in a barrel and injects it into mould (squeezing toothpaste)</a:t>
            </a:r>
            <a:endParaRPr sz="2400">
              <a:latin typeface="Comfortaa"/>
              <a:ea typeface="Comfortaa"/>
              <a:cs typeface="Comfortaa"/>
              <a:sym typeface="Comfortaa"/>
            </a:endParaRPr>
          </a:p>
          <a:p>
            <a:pPr marL="0" lvl="0" indent="0" algn="l" rtl="0">
              <a:spcBef>
                <a:spcPts val="1600"/>
              </a:spcBef>
              <a:spcAft>
                <a:spcPts val="1600"/>
              </a:spcAft>
              <a:buNone/>
            </a:pPr>
            <a:endParaRPr/>
          </a:p>
        </p:txBody>
      </p:sp>
      <p:pic>
        <p:nvPicPr>
          <p:cNvPr id="133" name="Google Shape;133;p24"/>
          <p:cNvPicPr preferRelativeResize="0"/>
          <p:nvPr/>
        </p:nvPicPr>
        <p:blipFill>
          <a:blip r:embed="rId4">
            <a:alphaModFix/>
          </a:blip>
          <a:stretch>
            <a:fillRect/>
          </a:stretch>
        </p:blipFill>
        <p:spPr>
          <a:xfrm>
            <a:off x="6450930" y="1017725"/>
            <a:ext cx="2692423" cy="1794940"/>
          </a:xfrm>
          <a:prstGeom prst="rect">
            <a:avLst/>
          </a:prstGeom>
          <a:noFill/>
          <a:ln>
            <a:noFill/>
          </a:ln>
        </p:spPr>
      </p:pic>
      <p:pic>
        <p:nvPicPr>
          <p:cNvPr id="134" name="Google Shape;134;p24"/>
          <p:cNvPicPr preferRelativeResize="0"/>
          <p:nvPr/>
        </p:nvPicPr>
        <p:blipFill>
          <a:blip r:embed="rId5">
            <a:alphaModFix/>
          </a:blip>
          <a:stretch>
            <a:fillRect/>
          </a:stretch>
        </p:blipFill>
        <p:spPr>
          <a:xfrm>
            <a:off x="6450929" y="2978188"/>
            <a:ext cx="2693069" cy="179493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xfrm>
            <a:off x="311700" y="5974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F1C232"/>
                </a:solidFill>
                <a:latin typeface="Comfortaa"/>
                <a:ea typeface="Comfortaa"/>
                <a:cs typeface="Comfortaa"/>
                <a:sym typeface="Comfortaa"/>
              </a:rPr>
              <a:t>Extruder</a:t>
            </a:r>
            <a:endParaRPr>
              <a:solidFill>
                <a:srgbClr val="F1C232"/>
              </a:solidFill>
              <a:latin typeface="Comfortaa"/>
              <a:ea typeface="Comfortaa"/>
              <a:cs typeface="Comfortaa"/>
              <a:sym typeface="Comfortaa"/>
            </a:endParaRPr>
          </a:p>
        </p:txBody>
      </p:sp>
      <p:pic>
        <p:nvPicPr>
          <p:cNvPr id="140" name="Google Shape;140;p25"/>
          <p:cNvPicPr preferRelativeResize="0"/>
          <p:nvPr/>
        </p:nvPicPr>
        <p:blipFill rotWithShape="1">
          <a:blip r:embed="rId3">
            <a:alphaModFix/>
          </a:blip>
          <a:srcRect t="39840" r="12126" b="13556"/>
          <a:stretch/>
        </p:blipFill>
        <p:spPr>
          <a:xfrm>
            <a:off x="2668600" y="3468125"/>
            <a:ext cx="4175053" cy="1123898"/>
          </a:xfrm>
          <a:prstGeom prst="rect">
            <a:avLst/>
          </a:prstGeom>
          <a:noFill/>
          <a:ln>
            <a:noFill/>
          </a:ln>
        </p:spPr>
      </p:pic>
      <p:sp>
        <p:nvSpPr>
          <p:cNvPr id="141" name="Google Shape;141;p25"/>
          <p:cNvSpPr txBox="1">
            <a:spLocks noGrp="1"/>
          </p:cNvSpPr>
          <p:nvPr>
            <p:ph type="body" idx="1"/>
          </p:nvPr>
        </p:nvSpPr>
        <p:spPr>
          <a:xfrm>
            <a:off x="311700" y="1292925"/>
            <a:ext cx="2249400" cy="284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400">
                <a:latin typeface="Comfortaa"/>
                <a:ea typeface="Comfortaa"/>
                <a:cs typeface="Comfortaa"/>
                <a:sym typeface="Comfortaa"/>
              </a:rPr>
              <a:t>Melts plastic using heat and extrudes a plastic filament (like spaghetti)</a:t>
            </a:r>
            <a:endParaRPr sz="2400">
              <a:latin typeface="Comfortaa"/>
              <a:ea typeface="Comfortaa"/>
              <a:cs typeface="Comfortaa"/>
              <a:sym typeface="Comfortaa"/>
            </a:endParaRPr>
          </a:p>
          <a:p>
            <a:pPr marL="0" lvl="0" indent="0" algn="l" rtl="0">
              <a:spcBef>
                <a:spcPts val="1600"/>
              </a:spcBef>
              <a:spcAft>
                <a:spcPts val="1600"/>
              </a:spcAft>
              <a:buNone/>
            </a:pPr>
            <a:endParaRPr/>
          </a:p>
        </p:txBody>
      </p:sp>
      <p:pic>
        <p:nvPicPr>
          <p:cNvPr id="142" name="Google Shape;142;p25"/>
          <p:cNvPicPr preferRelativeResize="0"/>
          <p:nvPr/>
        </p:nvPicPr>
        <p:blipFill rotWithShape="1">
          <a:blip r:embed="rId4">
            <a:alphaModFix/>
          </a:blip>
          <a:srcRect t="26035" r="12126"/>
          <a:stretch/>
        </p:blipFill>
        <p:spPr>
          <a:xfrm>
            <a:off x="2668602" y="712925"/>
            <a:ext cx="4175048" cy="2552601"/>
          </a:xfrm>
          <a:prstGeom prst="rect">
            <a:avLst/>
          </a:prstGeom>
          <a:noFill/>
          <a:ln>
            <a:noFill/>
          </a:ln>
        </p:spPr>
      </p:pic>
      <p:pic>
        <p:nvPicPr>
          <p:cNvPr id="143" name="Google Shape;143;p25"/>
          <p:cNvPicPr preferRelativeResize="0"/>
          <p:nvPr/>
        </p:nvPicPr>
        <p:blipFill>
          <a:blip r:embed="rId5">
            <a:alphaModFix/>
          </a:blip>
          <a:stretch>
            <a:fillRect/>
          </a:stretch>
        </p:blipFill>
        <p:spPr>
          <a:xfrm>
            <a:off x="7010495" y="712925"/>
            <a:ext cx="2133505" cy="3879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E06666"/>
                </a:solidFill>
                <a:latin typeface="Comfortaa"/>
                <a:ea typeface="Comfortaa"/>
                <a:cs typeface="Comfortaa"/>
                <a:sym typeface="Comfortaa"/>
              </a:rPr>
              <a:t>Compressor</a:t>
            </a:r>
            <a:endParaRPr>
              <a:solidFill>
                <a:srgbClr val="E06666"/>
              </a:solidFill>
              <a:latin typeface="Comfortaa"/>
              <a:ea typeface="Comfortaa"/>
              <a:cs typeface="Comfortaa"/>
              <a:sym typeface="Comfortaa"/>
            </a:endParaRPr>
          </a:p>
        </p:txBody>
      </p:sp>
      <p:pic>
        <p:nvPicPr>
          <p:cNvPr id="149" name="Google Shape;149;p26"/>
          <p:cNvPicPr preferRelativeResize="0"/>
          <p:nvPr/>
        </p:nvPicPr>
        <p:blipFill>
          <a:blip r:embed="rId3">
            <a:alphaModFix/>
          </a:blip>
          <a:stretch>
            <a:fillRect/>
          </a:stretch>
        </p:blipFill>
        <p:spPr>
          <a:xfrm>
            <a:off x="3389672" y="397650"/>
            <a:ext cx="2519128" cy="4559401"/>
          </a:xfrm>
          <a:prstGeom prst="rect">
            <a:avLst/>
          </a:prstGeom>
          <a:noFill/>
          <a:ln>
            <a:noFill/>
          </a:ln>
        </p:spPr>
      </p:pic>
      <p:pic>
        <p:nvPicPr>
          <p:cNvPr id="150" name="Google Shape;150;p26"/>
          <p:cNvPicPr preferRelativeResize="0"/>
          <p:nvPr/>
        </p:nvPicPr>
        <p:blipFill rotWithShape="1">
          <a:blip r:embed="rId4">
            <a:alphaModFix/>
          </a:blip>
          <a:srcRect l="24881" t="36915" r="52176" b="34978"/>
          <a:stretch/>
        </p:blipFill>
        <p:spPr>
          <a:xfrm>
            <a:off x="6201520" y="411755"/>
            <a:ext cx="2713866" cy="2256552"/>
          </a:xfrm>
          <a:prstGeom prst="rect">
            <a:avLst/>
          </a:prstGeom>
          <a:noFill/>
          <a:ln>
            <a:noFill/>
          </a:ln>
        </p:spPr>
      </p:pic>
      <p:sp>
        <p:nvSpPr>
          <p:cNvPr id="151" name="Google Shape;151;p26"/>
          <p:cNvSpPr txBox="1">
            <a:spLocks noGrp="1"/>
          </p:cNvSpPr>
          <p:nvPr>
            <p:ph type="body" idx="1"/>
          </p:nvPr>
        </p:nvSpPr>
        <p:spPr>
          <a:xfrm>
            <a:off x="311700" y="1689800"/>
            <a:ext cx="2475300" cy="283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400">
                <a:latin typeface="Comfortaa"/>
                <a:ea typeface="Comfortaa"/>
                <a:cs typeface="Comfortaa"/>
                <a:sym typeface="Comfortaa"/>
              </a:rPr>
              <a:t>Melts plastic using an oven and squishes moulds together</a:t>
            </a:r>
            <a:endParaRPr sz="2400">
              <a:latin typeface="Comfortaa"/>
              <a:ea typeface="Comfortaa"/>
              <a:cs typeface="Comfortaa"/>
              <a:sym typeface="Comfortaa"/>
            </a:endParaRPr>
          </a:p>
          <a:p>
            <a:pPr marL="0" lvl="0" indent="0" algn="l" rtl="0">
              <a:spcBef>
                <a:spcPts val="1600"/>
              </a:spcBef>
              <a:spcAft>
                <a:spcPts val="1600"/>
              </a:spcAft>
              <a:buNone/>
            </a:pPr>
            <a:endParaRPr/>
          </a:p>
        </p:txBody>
      </p:sp>
      <p:pic>
        <p:nvPicPr>
          <p:cNvPr id="152" name="Google Shape;152;p26"/>
          <p:cNvPicPr preferRelativeResize="0"/>
          <p:nvPr/>
        </p:nvPicPr>
        <p:blipFill>
          <a:blip r:embed="rId5">
            <a:alphaModFix/>
          </a:blip>
          <a:stretch>
            <a:fillRect/>
          </a:stretch>
        </p:blipFill>
        <p:spPr>
          <a:xfrm>
            <a:off x="6201520" y="2884842"/>
            <a:ext cx="2713882" cy="207220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p27"/>
          <p:cNvPicPr preferRelativeResize="0"/>
          <p:nvPr/>
        </p:nvPicPr>
        <p:blipFill>
          <a:blip r:embed="rId3">
            <a:alphaModFix amt="52999"/>
          </a:blip>
          <a:stretch>
            <a:fillRect/>
          </a:stretch>
        </p:blipFill>
        <p:spPr>
          <a:xfrm>
            <a:off x="0" y="-636868"/>
            <a:ext cx="9144003" cy="6094517"/>
          </a:xfrm>
          <a:prstGeom prst="rect">
            <a:avLst/>
          </a:prstGeom>
          <a:noFill/>
          <a:ln>
            <a:noFill/>
          </a:ln>
        </p:spPr>
      </p:pic>
      <p:sp>
        <p:nvSpPr>
          <p:cNvPr id="158" name="Google Shape;158;p27"/>
          <p:cNvSpPr/>
          <p:nvPr/>
        </p:nvSpPr>
        <p:spPr>
          <a:xfrm>
            <a:off x="1866000" y="932625"/>
            <a:ext cx="5412000" cy="3532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7"/>
          <p:cNvSpPr txBox="1">
            <a:spLocks noGrp="1"/>
          </p:cNvSpPr>
          <p:nvPr>
            <p:ph type="title"/>
          </p:nvPr>
        </p:nvSpPr>
        <p:spPr>
          <a:xfrm>
            <a:off x="311700" y="445025"/>
            <a:ext cx="1775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rgbClr val="6FA8DC"/>
                </a:solidFill>
                <a:latin typeface="Comfortaa"/>
                <a:ea typeface="Comfortaa"/>
                <a:cs typeface="Comfortaa"/>
                <a:sym typeface="Comfortaa"/>
              </a:rPr>
              <a:t> </a:t>
            </a:r>
            <a:endParaRPr b="1">
              <a:solidFill>
                <a:srgbClr val="6FA8DC"/>
              </a:solidFill>
              <a:latin typeface="Comfortaa"/>
              <a:ea typeface="Comfortaa"/>
              <a:cs typeface="Comfortaa"/>
              <a:sym typeface="Comfortaa"/>
            </a:endParaRPr>
          </a:p>
          <a:p>
            <a:pPr marL="0" lvl="0" indent="0" algn="l" rtl="0">
              <a:spcBef>
                <a:spcPts val="0"/>
              </a:spcBef>
              <a:spcAft>
                <a:spcPts val="0"/>
              </a:spcAft>
              <a:buNone/>
            </a:pPr>
            <a:endParaRPr/>
          </a:p>
        </p:txBody>
      </p:sp>
      <p:sp>
        <p:nvSpPr>
          <p:cNvPr id="160" name="Google Shape;160;p27"/>
          <p:cNvSpPr txBox="1"/>
          <p:nvPr/>
        </p:nvSpPr>
        <p:spPr>
          <a:xfrm>
            <a:off x="1540950" y="1271750"/>
            <a:ext cx="6062100" cy="2020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6000" b="1">
                <a:latin typeface="Calibri"/>
                <a:ea typeface="Calibri"/>
                <a:cs typeface="Calibri"/>
                <a:sym typeface="Calibri"/>
              </a:rPr>
              <a:t>SO YOU THINK YOU KNOW PLASTICS?</a:t>
            </a:r>
            <a:endParaRPr sz="6000" b="1">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grpSp>
        <p:nvGrpSpPr>
          <p:cNvPr id="165" name="Google Shape;165;p28"/>
          <p:cNvGrpSpPr/>
          <p:nvPr/>
        </p:nvGrpSpPr>
        <p:grpSpPr>
          <a:xfrm>
            <a:off x="0" y="0"/>
            <a:ext cx="9183051" cy="5143694"/>
            <a:chOff x="1440804" y="915104"/>
            <a:chExt cx="5670300" cy="3176100"/>
          </a:xfrm>
        </p:grpSpPr>
        <p:sp>
          <p:nvSpPr>
            <p:cNvPr id="166" name="Google Shape;166;p28"/>
            <p:cNvSpPr/>
            <p:nvPr/>
          </p:nvSpPr>
          <p:spPr>
            <a:xfrm>
              <a:off x="1440804" y="915104"/>
              <a:ext cx="5670300" cy="3176100"/>
            </a:xfrm>
            <a:prstGeom prst="rect">
              <a:avLst/>
            </a:prstGeom>
            <a:solidFill>
              <a:srgbClr val="F3F3F3"/>
            </a:solidFill>
            <a:ln w="952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7" name="Google Shape;167;p28"/>
            <p:cNvCxnSpPr>
              <a:stCxn id="168" idx="2"/>
              <a:endCxn id="169" idx="0"/>
            </p:cNvCxnSpPr>
            <p:nvPr/>
          </p:nvCxnSpPr>
          <p:spPr>
            <a:xfrm rot="-5400000" flipH="1">
              <a:off x="4808383" y="1454118"/>
              <a:ext cx="452100" cy="1392900"/>
            </a:xfrm>
            <a:prstGeom prst="bentConnector3">
              <a:avLst>
                <a:gd name="adj1" fmla="val 49995"/>
              </a:avLst>
            </a:prstGeom>
            <a:noFill/>
            <a:ln w="9525" cap="flat" cmpd="sng">
              <a:solidFill>
                <a:srgbClr val="1C4587"/>
              </a:solidFill>
              <a:prstDash val="solid"/>
              <a:round/>
              <a:headEnd type="diamond" w="med" len="med"/>
              <a:tailEnd type="diamond" w="med" len="med"/>
            </a:ln>
          </p:spPr>
        </p:cxnSp>
        <p:cxnSp>
          <p:nvCxnSpPr>
            <p:cNvPr id="170" name="Google Shape;170;p28"/>
            <p:cNvCxnSpPr>
              <a:stCxn id="171" idx="2"/>
              <a:endCxn id="172" idx="0"/>
            </p:cNvCxnSpPr>
            <p:nvPr/>
          </p:nvCxnSpPr>
          <p:spPr>
            <a:xfrm rot="-5400000" flipH="1">
              <a:off x="2969378" y="2812016"/>
              <a:ext cx="559500" cy="608100"/>
            </a:xfrm>
            <a:prstGeom prst="bentConnector3">
              <a:avLst>
                <a:gd name="adj1" fmla="val 50001"/>
              </a:avLst>
            </a:prstGeom>
            <a:noFill/>
            <a:ln w="9525" cap="flat" cmpd="sng">
              <a:solidFill>
                <a:srgbClr val="1C4587"/>
              </a:solidFill>
              <a:prstDash val="solid"/>
              <a:round/>
              <a:headEnd type="diamond" w="med" len="med"/>
              <a:tailEnd type="diamond" w="med" len="med"/>
            </a:ln>
          </p:spPr>
        </p:cxnSp>
        <p:cxnSp>
          <p:nvCxnSpPr>
            <p:cNvPr id="173" name="Google Shape;173;p28"/>
            <p:cNvCxnSpPr>
              <a:stCxn id="174" idx="0"/>
              <a:endCxn id="171" idx="2"/>
            </p:cNvCxnSpPr>
            <p:nvPr/>
          </p:nvCxnSpPr>
          <p:spPr>
            <a:xfrm rot="-5400000">
              <a:off x="2391920" y="2842773"/>
              <a:ext cx="559500" cy="546900"/>
            </a:xfrm>
            <a:prstGeom prst="bentConnector3">
              <a:avLst>
                <a:gd name="adj1" fmla="val 50001"/>
              </a:avLst>
            </a:prstGeom>
            <a:noFill/>
            <a:ln w="9525" cap="flat" cmpd="sng">
              <a:solidFill>
                <a:srgbClr val="1C4587"/>
              </a:solidFill>
              <a:prstDash val="solid"/>
              <a:round/>
              <a:headEnd type="diamond" w="med" len="med"/>
              <a:tailEnd type="diamond" w="med" len="med"/>
            </a:ln>
          </p:spPr>
        </p:cxnSp>
        <p:cxnSp>
          <p:nvCxnSpPr>
            <p:cNvPr id="175" name="Google Shape;175;p28"/>
            <p:cNvCxnSpPr>
              <a:stCxn id="171" idx="0"/>
              <a:endCxn id="168" idx="2"/>
            </p:cNvCxnSpPr>
            <p:nvPr/>
          </p:nvCxnSpPr>
          <p:spPr>
            <a:xfrm rot="-5400000">
              <a:off x="3415478" y="1454216"/>
              <a:ext cx="452100" cy="1392900"/>
            </a:xfrm>
            <a:prstGeom prst="bentConnector3">
              <a:avLst>
                <a:gd name="adj1" fmla="val 49995"/>
              </a:avLst>
            </a:prstGeom>
            <a:noFill/>
            <a:ln w="9525" cap="flat" cmpd="sng">
              <a:solidFill>
                <a:srgbClr val="1C4587"/>
              </a:solidFill>
              <a:prstDash val="solid"/>
              <a:round/>
              <a:headEnd type="diamond" w="med" len="med"/>
              <a:tailEnd type="diamond" w="med" len="med"/>
            </a:ln>
          </p:spPr>
        </p:cxnSp>
        <p:sp>
          <p:nvSpPr>
            <p:cNvPr id="168" name="Google Shape;168;p28"/>
            <p:cNvSpPr txBox="1"/>
            <p:nvPr/>
          </p:nvSpPr>
          <p:spPr>
            <a:xfrm>
              <a:off x="3732883" y="1464918"/>
              <a:ext cx="1210200" cy="45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1C4587"/>
                  </a:solidFill>
                  <a:latin typeface="Roboto"/>
                  <a:ea typeface="Roboto"/>
                  <a:cs typeface="Roboto"/>
                  <a:sym typeface="Roboto"/>
                </a:rPr>
                <a:t>ASK QUESTION</a:t>
              </a:r>
              <a:endParaRPr b="1">
                <a:solidFill>
                  <a:srgbClr val="1C4587"/>
                </a:solidFill>
                <a:latin typeface="Roboto"/>
                <a:ea typeface="Roboto"/>
                <a:cs typeface="Roboto"/>
                <a:sym typeface="Roboto"/>
              </a:endParaRPr>
            </a:p>
            <a:p>
              <a:pPr marL="0" lvl="0" indent="0" algn="ctr" rtl="0">
                <a:spcBef>
                  <a:spcPts val="0"/>
                </a:spcBef>
                <a:spcAft>
                  <a:spcPts val="0"/>
                </a:spcAft>
                <a:buNone/>
              </a:pPr>
              <a:r>
                <a:rPr lang="en-GB" sz="1000" i="1">
                  <a:solidFill>
                    <a:srgbClr val="1C4587"/>
                  </a:solidFill>
                  <a:latin typeface="Roboto"/>
                  <a:ea typeface="Roboto"/>
                  <a:cs typeface="Roboto"/>
                  <a:sym typeface="Roboto"/>
                </a:rPr>
                <a:t>Did the team answer the question correctly?</a:t>
              </a:r>
              <a:endParaRPr sz="1000" i="1">
                <a:solidFill>
                  <a:srgbClr val="1C4587"/>
                </a:solidFill>
                <a:latin typeface="Roboto"/>
                <a:ea typeface="Roboto"/>
                <a:cs typeface="Roboto"/>
                <a:sym typeface="Roboto"/>
              </a:endParaRPr>
            </a:p>
          </p:txBody>
        </p:sp>
        <p:sp>
          <p:nvSpPr>
            <p:cNvPr id="171" name="Google Shape;171;p28"/>
            <p:cNvSpPr txBox="1"/>
            <p:nvPr/>
          </p:nvSpPr>
          <p:spPr>
            <a:xfrm>
              <a:off x="2339978" y="2376716"/>
              <a:ext cx="1210200" cy="45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1C4587"/>
                  </a:solidFill>
                  <a:latin typeface="Roboto"/>
                  <a:ea typeface="Roboto"/>
                  <a:cs typeface="Roboto"/>
                  <a:sym typeface="Roboto"/>
                </a:rPr>
                <a:t>RECYCLE</a:t>
              </a:r>
              <a:endParaRPr b="1">
                <a:solidFill>
                  <a:srgbClr val="1C4587"/>
                </a:solidFill>
                <a:latin typeface="Roboto"/>
                <a:ea typeface="Roboto"/>
                <a:cs typeface="Roboto"/>
                <a:sym typeface="Roboto"/>
              </a:endParaRPr>
            </a:p>
            <a:p>
              <a:pPr marL="0" lvl="0" indent="0" algn="ctr" rtl="0">
                <a:spcBef>
                  <a:spcPts val="0"/>
                </a:spcBef>
                <a:spcAft>
                  <a:spcPts val="0"/>
                </a:spcAft>
                <a:buNone/>
              </a:pPr>
              <a:r>
                <a:rPr lang="en-GB" sz="1000" i="1">
                  <a:solidFill>
                    <a:srgbClr val="1C4587"/>
                  </a:solidFill>
                  <a:latin typeface="Roboto"/>
                  <a:ea typeface="Roboto"/>
                  <a:cs typeface="Roboto"/>
                  <a:sym typeface="Roboto"/>
                </a:rPr>
                <a:t>Did the player recycle correctly?</a:t>
              </a:r>
              <a:endParaRPr sz="1000" i="1">
                <a:solidFill>
                  <a:srgbClr val="1C4587"/>
                </a:solidFill>
                <a:latin typeface="Roboto"/>
                <a:ea typeface="Roboto"/>
                <a:cs typeface="Roboto"/>
                <a:sym typeface="Roboto"/>
              </a:endParaRPr>
            </a:p>
          </p:txBody>
        </p:sp>
        <p:sp>
          <p:nvSpPr>
            <p:cNvPr id="169" name="Google Shape;169;p28"/>
            <p:cNvSpPr txBox="1"/>
            <p:nvPr/>
          </p:nvSpPr>
          <p:spPr>
            <a:xfrm>
              <a:off x="5125787" y="2376716"/>
              <a:ext cx="1210200" cy="459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rgbClr val="1C4587"/>
                  </a:solidFill>
                  <a:latin typeface="Roboto"/>
                  <a:ea typeface="Roboto"/>
                  <a:cs typeface="Roboto"/>
                  <a:sym typeface="Roboto"/>
                </a:rPr>
                <a:t>KEEP WASTE</a:t>
              </a:r>
              <a:endParaRPr b="1">
                <a:solidFill>
                  <a:srgbClr val="1C4587"/>
                </a:solidFill>
                <a:latin typeface="Roboto"/>
                <a:ea typeface="Roboto"/>
                <a:cs typeface="Roboto"/>
                <a:sym typeface="Roboto"/>
              </a:endParaRPr>
            </a:p>
            <a:p>
              <a:pPr marL="0" lvl="0" indent="0" algn="ctr" rtl="0">
                <a:spcBef>
                  <a:spcPts val="0"/>
                </a:spcBef>
                <a:spcAft>
                  <a:spcPts val="0"/>
                </a:spcAft>
                <a:buNone/>
              </a:pPr>
              <a:r>
                <a:rPr lang="en-GB" sz="1000">
                  <a:solidFill>
                    <a:srgbClr val="1C4587"/>
                  </a:solidFill>
                  <a:latin typeface="Roboto"/>
                  <a:ea typeface="Roboto"/>
                  <a:cs typeface="Roboto"/>
                  <a:sym typeface="Roboto"/>
                </a:rPr>
                <a:t>and </a:t>
              </a:r>
              <a:endParaRPr sz="1000">
                <a:solidFill>
                  <a:srgbClr val="1C4587"/>
                </a:solidFill>
                <a:latin typeface="Roboto"/>
                <a:ea typeface="Roboto"/>
                <a:cs typeface="Roboto"/>
                <a:sym typeface="Roboto"/>
              </a:endParaRPr>
            </a:p>
            <a:p>
              <a:pPr marL="0" lvl="0" indent="0" algn="ctr" rtl="0">
                <a:spcBef>
                  <a:spcPts val="0"/>
                </a:spcBef>
                <a:spcAft>
                  <a:spcPts val="0"/>
                </a:spcAft>
                <a:buNone/>
              </a:pPr>
              <a:r>
                <a:rPr lang="en-GB" sz="1000" b="1">
                  <a:solidFill>
                    <a:srgbClr val="1C4587"/>
                  </a:solidFill>
                  <a:latin typeface="Roboto"/>
                  <a:ea typeface="Roboto"/>
                  <a:cs typeface="Roboto"/>
                  <a:sym typeface="Roboto"/>
                </a:rPr>
                <a:t>CHANGE PLAYER</a:t>
              </a:r>
              <a:endParaRPr sz="1000" b="1">
                <a:solidFill>
                  <a:srgbClr val="1C4587"/>
                </a:solidFill>
                <a:latin typeface="Roboto"/>
                <a:ea typeface="Roboto"/>
                <a:cs typeface="Roboto"/>
                <a:sym typeface="Roboto"/>
              </a:endParaRPr>
            </a:p>
          </p:txBody>
        </p:sp>
        <p:sp>
          <p:nvSpPr>
            <p:cNvPr id="176" name="Google Shape;176;p28"/>
            <p:cNvSpPr txBox="1"/>
            <p:nvPr/>
          </p:nvSpPr>
          <p:spPr>
            <a:xfrm>
              <a:off x="3366973" y="1924692"/>
              <a:ext cx="402300" cy="24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1C4587"/>
                  </a:solidFill>
                  <a:latin typeface="Roboto"/>
                  <a:ea typeface="Roboto"/>
                  <a:cs typeface="Roboto"/>
                  <a:sym typeface="Roboto"/>
                </a:rPr>
                <a:t>yes</a:t>
              </a:r>
              <a:endParaRPr sz="1000">
                <a:solidFill>
                  <a:srgbClr val="1C4587"/>
                </a:solidFill>
                <a:latin typeface="Roboto"/>
                <a:ea typeface="Roboto"/>
                <a:cs typeface="Roboto"/>
                <a:sym typeface="Roboto"/>
              </a:endParaRPr>
            </a:p>
          </p:txBody>
        </p:sp>
        <p:sp>
          <p:nvSpPr>
            <p:cNvPr id="172" name="Google Shape;172;p28"/>
            <p:cNvSpPr txBox="1"/>
            <p:nvPr/>
          </p:nvSpPr>
          <p:spPr>
            <a:xfrm>
              <a:off x="3005037" y="3395973"/>
              <a:ext cx="1096500" cy="45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a:solidFill>
                    <a:srgbClr val="1C4587"/>
                  </a:solidFill>
                  <a:latin typeface="Roboto"/>
                  <a:ea typeface="Roboto"/>
                  <a:cs typeface="Roboto"/>
                  <a:sym typeface="Roboto"/>
                </a:rPr>
                <a:t>0 POINTS </a:t>
              </a:r>
              <a:r>
                <a:rPr lang="en-GB" sz="1000">
                  <a:solidFill>
                    <a:srgbClr val="1C4587"/>
                  </a:solidFill>
                  <a:latin typeface="Roboto"/>
                  <a:ea typeface="Roboto"/>
                  <a:cs typeface="Roboto"/>
                  <a:sym typeface="Roboto"/>
                </a:rPr>
                <a:t>:(</a:t>
              </a:r>
              <a:endParaRPr sz="1000">
                <a:solidFill>
                  <a:srgbClr val="1C4587"/>
                </a:solidFill>
                <a:latin typeface="Roboto"/>
                <a:ea typeface="Roboto"/>
                <a:cs typeface="Roboto"/>
                <a:sym typeface="Roboto"/>
              </a:endParaRPr>
            </a:p>
            <a:p>
              <a:pPr marL="0" lvl="0" indent="0" algn="ctr" rtl="0">
                <a:spcBef>
                  <a:spcPts val="0"/>
                </a:spcBef>
                <a:spcAft>
                  <a:spcPts val="0"/>
                </a:spcAft>
                <a:buNone/>
              </a:pPr>
              <a:r>
                <a:rPr lang="en-GB" sz="1000">
                  <a:solidFill>
                    <a:srgbClr val="1C4587"/>
                  </a:solidFill>
                  <a:latin typeface="Roboto"/>
                  <a:ea typeface="Roboto"/>
                  <a:cs typeface="Roboto"/>
                  <a:sym typeface="Roboto"/>
                </a:rPr>
                <a:t>Waste goes to landfill</a:t>
              </a:r>
              <a:endParaRPr sz="1000">
                <a:solidFill>
                  <a:srgbClr val="1C4587"/>
                </a:solidFill>
                <a:latin typeface="Roboto"/>
                <a:ea typeface="Roboto"/>
                <a:cs typeface="Roboto"/>
                <a:sym typeface="Roboto"/>
              </a:endParaRPr>
            </a:p>
          </p:txBody>
        </p:sp>
        <p:sp>
          <p:nvSpPr>
            <p:cNvPr id="174" name="Google Shape;174;p28"/>
            <p:cNvSpPr txBox="1"/>
            <p:nvPr/>
          </p:nvSpPr>
          <p:spPr>
            <a:xfrm>
              <a:off x="1911320" y="3395973"/>
              <a:ext cx="973800" cy="45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a:solidFill>
                    <a:srgbClr val="1C4587"/>
                  </a:solidFill>
                  <a:latin typeface="Roboto"/>
                  <a:ea typeface="Roboto"/>
                  <a:cs typeface="Roboto"/>
                  <a:sym typeface="Roboto"/>
                </a:rPr>
                <a:t>1 POINT :)</a:t>
              </a:r>
              <a:endParaRPr sz="1000" b="1">
                <a:solidFill>
                  <a:srgbClr val="1C4587"/>
                </a:solidFill>
                <a:latin typeface="Roboto"/>
                <a:ea typeface="Roboto"/>
                <a:cs typeface="Roboto"/>
                <a:sym typeface="Roboto"/>
              </a:endParaRPr>
            </a:p>
            <a:p>
              <a:pPr marL="0" lvl="0" indent="0" algn="ctr" rtl="0">
                <a:spcBef>
                  <a:spcPts val="0"/>
                </a:spcBef>
                <a:spcAft>
                  <a:spcPts val="0"/>
                </a:spcAft>
                <a:buNone/>
              </a:pPr>
              <a:r>
                <a:rPr lang="en-GB" sz="1000">
                  <a:solidFill>
                    <a:srgbClr val="1C4587"/>
                  </a:solidFill>
                  <a:latin typeface="Roboto"/>
                  <a:ea typeface="Roboto"/>
                  <a:cs typeface="Roboto"/>
                  <a:sym typeface="Roboto"/>
                </a:rPr>
                <a:t>Waste gets recycled</a:t>
              </a:r>
              <a:endParaRPr sz="1000">
                <a:solidFill>
                  <a:srgbClr val="1C4587"/>
                </a:solidFill>
                <a:latin typeface="Roboto"/>
                <a:ea typeface="Roboto"/>
                <a:cs typeface="Roboto"/>
                <a:sym typeface="Roboto"/>
              </a:endParaRPr>
            </a:p>
          </p:txBody>
        </p:sp>
        <p:sp>
          <p:nvSpPr>
            <p:cNvPr id="177" name="Google Shape;177;p28"/>
            <p:cNvSpPr txBox="1"/>
            <p:nvPr/>
          </p:nvSpPr>
          <p:spPr>
            <a:xfrm>
              <a:off x="3113145" y="2863802"/>
              <a:ext cx="402300" cy="24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1C4587"/>
                  </a:solidFill>
                  <a:latin typeface="Roboto"/>
                  <a:ea typeface="Roboto"/>
                  <a:cs typeface="Roboto"/>
                  <a:sym typeface="Roboto"/>
                </a:rPr>
                <a:t>no</a:t>
              </a:r>
              <a:endParaRPr sz="1000">
                <a:solidFill>
                  <a:srgbClr val="1C4587"/>
                </a:solidFill>
                <a:latin typeface="Roboto"/>
                <a:ea typeface="Roboto"/>
                <a:cs typeface="Roboto"/>
                <a:sym typeface="Roboto"/>
              </a:endParaRPr>
            </a:p>
          </p:txBody>
        </p:sp>
        <p:sp>
          <p:nvSpPr>
            <p:cNvPr id="178" name="Google Shape;178;p28"/>
            <p:cNvSpPr txBox="1"/>
            <p:nvPr/>
          </p:nvSpPr>
          <p:spPr>
            <a:xfrm>
              <a:off x="2411500" y="2884535"/>
              <a:ext cx="402300" cy="24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1C4587"/>
                  </a:solidFill>
                  <a:latin typeface="Roboto"/>
                  <a:ea typeface="Roboto"/>
                  <a:cs typeface="Roboto"/>
                  <a:sym typeface="Roboto"/>
                </a:rPr>
                <a:t>yes</a:t>
              </a:r>
              <a:endParaRPr sz="1000">
                <a:solidFill>
                  <a:srgbClr val="1C4587"/>
                </a:solidFill>
                <a:latin typeface="Roboto"/>
                <a:ea typeface="Roboto"/>
                <a:cs typeface="Roboto"/>
                <a:sym typeface="Roboto"/>
              </a:endParaRPr>
            </a:p>
          </p:txBody>
        </p:sp>
        <p:sp>
          <p:nvSpPr>
            <p:cNvPr id="179" name="Google Shape;179;p28"/>
            <p:cNvSpPr txBox="1"/>
            <p:nvPr/>
          </p:nvSpPr>
          <p:spPr>
            <a:xfrm>
              <a:off x="4869953" y="1924692"/>
              <a:ext cx="402300" cy="24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000">
                  <a:solidFill>
                    <a:srgbClr val="1C4587"/>
                  </a:solidFill>
                  <a:latin typeface="Roboto"/>
                  <a:ea typeface="Roboto"/>
                  <a:cs typeface="Roboto"/>
                  <a:sym typeface="Roboto"/>
                </a:rPr>
                <a:t>no</a:t>
              </a:r>
              <a:endParaRPr sz="1000">
                <a:solidFill>
                  <a:srgbClr val="1C4587"/>
                </a:solidFill>
                <a:latin typeface="Roboto"/>
                <a:ea typeface="Roboto"/>
                <a:cs typeface="Roboto"/>
                <a:sym typeface="Roboto"/>
              </a:endParaRPr>
            </a:p>
          </p:txBody>
        </p:sp>
      </p:grpSp>
      <p:sp>
        <p:nvSpPr>
          <p:cNvPr id="180" name="Google Shape;180;p28"/>
          <p:cNvSpPr txBox="1">
            <a:spLocks noGrp="1"/>
          </p:cNvSpPr>
          <p:nvPr>
            <p:ph type="title"/>
          </p:nvPr>
        </p:nvSpPr>
        <p:spPr>
          <a:xfrm>
            <a:off x="311700" y="445025"/>
            <a:ext cx="1775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rgbClr val="6FA8DC"/>
                </a:solidFill>
                <a:latin typeface="Comfortaa"/>
                <a:ea typeface="Comfortaa"/>
                <a:cs typeface="Comfortaa"/>
                <a:sym typeface="Comfortaa"/>
              </a:rPr>
              <a:t>Activity! </a:t>
            </a:r>
            <a:endParaRPr b="1">
              <a:solidFill>
                <a:srgbClr val="6FA8DC"/>
              </a:solidFill>
              <a:latin typeface="Comfortaa"/>
              <a:ea typeface="Comfortaa"/>
              <a:cs typeface="Comfortaa"/>
              <a:sym typeface="Comfortaa"/>
            </a:endParaRPr>
          </a:p>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9"/>
          <p:cNvSpPr txBox="1">
            <a:spLocks noGrp="1"/>
          </p:cNvSpPr>
          <p:nvPr>
            <p:ph type="title"/>
          </p:nvPr>
        </p:nvSpPr>
        <p:spPr>
          <a:xfrm>
            <a:off x="4929600" y="445025"/>
            <a:ext cx="3902700" cy="1775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GB" sz="4800" b="1">
                <a:solidFill>
                  <a:srgbClr val="FFFFFF"/>
                </a:solidFill>
                <a:latin typeface="Comfortaa"/>
                <a:ea typeface="Comfortaa"/>
                <a:cs typeface="Comfortaa"/>
                <a:sym typeface="Comfortaa"/>
              </a:rPr>
              <a:t>LET’S</a:t>
            </a:r>
            <a:endParaRPr sz="4800" b="1">
              <a:solidFill>
                <a:srgbClr val="FFFFFF"/>
              </a:solidFill>
              <a:latin typeface="Comfortaa"/>
              <a:ea typeface="Comfortaa"/>
              <a:cs typeface="Comfortaa"/>
              <a:sym typeface="Comfortaa"/>
            </a:endParaRPr>
          </a:p>
          <a:p>
            <a:pPr marL="0" lvl="0" indent="0" algn="r" rtl="0">
              <a:spcBef>
                <a:spcPts val="0"/>
              </a:spcBef>
              <a:spcAft>
                <a:spcPts val="0"/>
              </a:spcAft>
              <a:buNone/>
            </a:pPr>
            <a:r>
              <a:rPr lang="en-GB" sz="4800" b="1">
                <a:solidFill>
                  <a:srgbClr val="FFFFFF"/>
                </a:solidFill>
                <a:latin typeface="Comfortaa"/>
                <a:ea typeface="Comfortaa"/>
                <a:cs typeface="Comfortaa"/>
                <a:sym typeface="Comfortaa"/>
              </a:rPr>
              <a:t>RECYCLE</a:t>
            </a:r>
            <a:endParaRPr sz="4800" b="1">
              <a:solidFill>
                <a:srgbClr val="FFFFFF"/>
              </a:solidFill>
              <a:latin typeface="Comfortaa"/>
              <a:ea typeface="Comfortaa"/>
              <a:cs typeface="Comfortaa"/>
              <a:sym typeface="Comfortaa"/>
            </a:endParaRPr>
          </a:p>
        </p:txBody>
      </p:sp>
      <p:pic>
        <p:nvPicPr>
          <p:cNvPr id="186" name="Google Shape;186;p29"/>
          <p:cNvPicPr preferRelativeResize="0"/>
          <p:nvPr/>
        </p:nvPicPr>
        <p:blipFill>
          <a:blip r:embed="rId3">
            <a:alphaModFix/>
          </a:blip>
          <a:stretch>
            <a:fillRect/>
          </a:stretch>
        </p:blipFill>
        <p:spPr>
          <a:xfrm>
            <a:off x="0" y="476838"/>
            <a:ext cx="9143994" cy="418982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30"/>
          <p:cNvPicPr preferRelativeResize="0"/>
          <p:nvPr/>
        </p:nvPicPr>
        <p:blipFill>
          <a:blip r:embed="rId3">
            <a:alphaModFix/>
          </a:blip>
          <a:stretch>
            <a:fillRect/>
          </a:stretch>
        </p:blipFill>
        <p:spPr>
          <a:xfrm>
            <a:off x="927150" y="1174288"/>
            <a:ext cx="2893398" cy="1234027"/>
          </a:xfrm>
          <a:prstGeom prst="rect">
            <a:avLst/>
          </a:prstGeom>
          <a:noFill/>
          <a:ln>
            <a:noFill/>
          </a:ln>
        </p:spPr>
      </p:pic>
      <p:pic>
        <p:nvPicPr>
          <p:cNvPr id="192" name="Google Shape;192;p30"/>
          <p:cNvPicPr preferRelativeResize="0"/>
          <p:nvPr/>
        </p:nvPicPr>
        <p:blipFill>
          <a:blip r:embed="rId4">
            <a:alphaModFix/>
          </a:blip>
          <a:stretch>
            <a:fillRect/>
          </a:stretch>
        </p:blipFill>
        <p:spPr>
          <a:xfrm>
            <a:off x="5726025" y="1354648"/>
            <a:ext cx="2050125" cy="873339"/>
          </a:xfrm>
          <a:prstGeom prst="rect">
            <a:avLst/>
          </a:prstGeom>
          <a:noFill/>
          <a:ln>
            <a:noFill/>
          </a:ln>
        </p:spPr>
      </p:pic>
      <p:pic>
        <p:nvPicPr>
          <p:cNvPr id="193" name="Google Shape;193;p30"/>
          <p:cNvPicPr preferRelativeResize="0"/>
          <p:nvPr/>
        </p:nvPicPr>
        <p:blipFill rotWithShape="1">
          <a:blip r:embed="rId5">
            <a:alphaModFix/>
          </a:blip>
          <a:srcRect b="22348"/>
          <a:stretch/>
        </p:blipFill>
        <p:spPr>
          <a:xfrm>
            <a:off x="5510825" y="2592425"/>
            <a:ext cx="1685149" cy="1308577"/>
          </a:xfrm>
          <a:prstGeom prst="rect">
            <a:avLst/>
          </a:prstGeom>
          <a:noFill/>
          <a:ln>
            <a:noFill/>
          </a:ln>
        </p:spPr>
      </p:pic>
      <p:grpSp>
        <p:nvGrpSpPr>
          <p:cNvPr id="194" name="Google Shape;194;p30"/>
          <p:cNvGrpSpPr/>
          <p:nvPr/>
        </p:nvGrpSpPr>
        <p:grpSpPr>
          <a:xfrm>
            <a:off x="1174650" y="3003638"/>
            <a:ext cx="3464126" cy="572700"/>
            <a:chOff x="819550" y="2713113"/>
            <a:chExt cx="3464126" cy="572700"/>
          </a:xfrm>
        </p:grpSpPr>
        <p:pic>
          <p:nvPicPr>
            <p:cNvPr id="195" name="Google Shape;195;p30"/>
            <p:cNvPicPr preferRelativeResize="0"/>
            <p:nvPr/>
          </p:nvPicPr>
          <p:blipFill rotWithShape="1">
            <a:blip r:embed="rId6">
              <a:alphaModFix/>
            </a:blip>
            <a:srcRect/>
            <a:stretch/>
          </p:blipFill>
          <p:spPr>
            <a:xfrm>
              <a:off x="819550" y="2713113"/>
              <a:ext cx="3464126" cy="572700"/>
            </a:xfrm>
            <a:prstGeom prst="rect">
              <a:avLst/>
            </a:prstGeom>
            <a:noFill/>
            <a:ln>
              <a:noFill/>
            </a:ln>
          </p:spPr>
        </p:pic>
        <p:pic>
          <p:nvPicPr>
            <p:cNvPr id="196" name="Google Shape;196;p30"/>
            <p:cNvPicPr preferRelativeResize="0"/>
            <p:nvPr/>
          </p:nvPicPr>
          <p:blipFill rotWithShape="1">
            <a:blip r:embed="rId6">
              <a:alphaModFix/>
            </a:blip>
            <a:srcRect l="48333" t="73388"/>
            <a:stretch/>
          </p:blipFill>
          <p:spPr>
            <a:xfrm>
              <a:off x="1390075" y="3060638"/>
              <a:ext cx="1366249" cy="225175"/>
            </a:xfrm>
            <a:prstGeom prst="rect">
              <a:avLst/>
            </a:prstGeom>
            <a:noFill/>
            <a:ln>
              <a:noFill/>
            </a:ln>
          </p:spPr>
        </p:pic>
        <p:sp>
          <p:nvSpPr>
            <p:cNvPr id="197" name="Google Shape;197;p30"/>
            <p:cNvSpPr txBox="1"/>
            <p:nvPr/>
          </p:nvSpPr>
          <p:spPr>
            <a:xfrm>
              <a:off x="1313875" y="2941638"/>
              <a:ext cx="2737800" cy="29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007ACF"/>
                  </a:solidFill>
                  <a:latin typeface="Helvetica Neue Light"/>
                  <a:ea typeface="Helvetica Neue Light"/>
                  <a:cs typeface="Helvetica Neue Light"/>
                  <a:sym typeface="Helvetica Neue Light"/>
                </a:rPr>
                <a:t>Materials Science &amp; Engineering</a:t>
              </a:r>
              <a:endParaRPr>
                <a:solidFill>
                  <a:srgbClr val="007ACF"/>
                </a:solidFill>
                <a:latin typeface="Helvetica Neue Light"/>
                <a:ea typeface="Helvetica Neue Light"/>
                <a:cs typeface="Helvetica Neue Light"/>
                <a:sym typeface="Helvetica Neue Light"/>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6" name="Google Shape;206;p31"/>
          <p:cNvPicPr preferRelativeResize="0"/>
          <p:nvPr/>
        </p:nvPicPr>
        <p:blipFill>
          <a:blip r:embed="rId3">
            <a:alphaModFix/>
          </a:blip>
          <a:stretch>
            <a:fillRect/>
          </a:stretch>
        </p:blipFill>
        <p:spPr>
          <a:xfrm>
            <a:off x="1155675" y="2901200"/>
            <a:ext cx="1321625" cy="1321625"/>
          </a:xfrm>
          <a:prstGeom prst="rect">
            <a:avLst/>
          </a:prstGeom>
          <a:noFill/>
          <a:ln>
            <a:noFill/>
          </a:ln>
        </p:spPr>
      </p:pic>
      <p:pic>
        <p:nvPicPr>
          <p:cNvPr id="207" name="Google Shape;207;p31"/>
          <p:cNvPicPr preferRelativeResize="0"/>
          <p:nvPr/>
        </p:nvPicPr>
        <p:blipFill>
          <a:blip r:embed="rId4">
            <a:alphaModFix/>
          </a:blip>
          <a:stretch>
            <a:fillRect/>
          </a:stretch>
        </p:blipFill>
        <p:spPr>
          <a:xfrm>
            <a:off x="3911188" y="2901200"/>
            <a:ext cx="1321625" cy="1321625"/>
          </a:xfrm>
          <a:prstGeom prst="rect">
            <a:avLst/>
          </a:prstGeom>
          <a:noFill/>
          <a:ln>
            <a:noFill/>
          </a:ln>
        </p:spPr>
      </p:pic>
      <p:pic>
        <p:nvPicPr>
          <p:cNvPr id="208" name="Google Shape;208;p31"/>
          <p:cNvPicPr preferRelativeResize="0"/>
          <p:nvPr/>
        </p:nvPicPr>
        <p:blipFill>
          <a:blip r:embed="rId5">
            <a:alphaModFix/>
          </a:blip>
          <a:stretch>
            <a:fillRect/>
          </a:stretch>
        </p:blipFill>
        <p:spPr>
          <a:xfrm>
            <a:off x="6468725" y="2844675"/>
            <a:ext cx="1877036" cy="1321625"/>
          </a:xfrm>
          <a:prstGeom prst="rect">
            <a:avLst/>
          </a:prstGeom>
          <a:noFill/>
          <a:ln>
            <a:noFill/>
          </a:ln>
        </p:spPr>
      </p:pic>
      <p:sp>
        <p:nvSpPr>
          <p:cNvPr id="209" name="Google Shape;209;p31"/>
          <p:cNvSpPr txBox="1"/>
          <p:nvPr/>
        </p:nvSpPr>
        <p:spPr>
          <a:xfrm>
            <a:off x="2734950" y="4166300"/>
            <a:ext cx="4890600" cy="862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@preciousplasticmonash</a:t>
            </a:r>
            <a:endParaRPr sz="2400"/>
          </a:p>
        </p:txBody>
      </p:sp>
      <p:sp>
        <p:nvSpPr>
          <p:cNvPr id="2" name="Title 1"/>
          <p:cNvSpPr>
            <a:spLocks noGrp="1"/>
          </p:cNvSpPr>
          <p:nvPr>
            <p:ph type="title"/>
          </p:nvPr>
        </p:nvSpPr>
        <p:spPr/>
        <p:txBody>
          <a:bodyPr/>
          <a:lstStyle/>
          <a:p>
            <a:endParaRPr lang="en-AU"/>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1061</Words>
  <Application>Microsoft Office PowerPoint</Application>
  <PresentationFormat>On-screen Show (16:9)</PresentationFormat>
  <Paragraphs>144</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Comfortaa</vt:lpstr>
      <vt:lpstr>Helvetica Neue Light</vt:lpstr>
      <vt:lpstr>Calibri</vt:lpstr>
      <vt:lpstr>Roboto</vt:lpstr>
      <vt:lpstr>Arial</vt:lpstr>
      <vt:lpstr>Simple Light</vt:lpstr>
      <vt:lpstr>PowerPoint Presentation</vt:lpstr>
      <vt:lpstr>Outline</vt:lpstr>
      <vt:lpstr>PowerPoint Presentation</vt:lpstr>
      <vt:lpstr>Recycling at home</vt:lpstr>
      <vt:lpstr>Global Plastic Problem</vt:lpstr>
      <vt:lpstr>Plastic problem in Australia</vt:lpstr>
      <vt:lpstr>PowerPoint Presentation</vt:lpstr>
      <vt:lpstr>What is Precious Plastic?</vt:lpstr>
      <vt:lpstr>What does Open Source mean?</vt:lpstr>
      <vt:lpstr>Precious Plastic Monash Integration Unit</vt:lpstr>
      <vt:lpstr>Shredder</vt:lpstr>
      <vt:lpstr>Injector</vt:lpstr>
      <vt:lpstr>Extruder</vt:lpstr>
      <vt:lpstr>Compressor</vt:lpstr>
      <vt:lpstr>  </vt:lpstr>
      <vt:lpstr>Activity!  </vt:lpstr>
      <vt:lpstr>LET’S RECYCLE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Monique Jessica Lautee</dc:creator>
  <cp:lastModifiedBy>Monique Jessica Lautee</cp:lastModifiedBy>
  <cp:revision>1</cp:revision>
  <dcterms:modified xsi:type="dcterms:W3CDTF">2018-10-19T02:02:12Z</dcterms:modified>
</cp:coreProperties>
</file>